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embeddedFontLst>
    <p:embeddedFont>
      <p:font typeface="Abel"/>
      <p:regular r:id="rId13"/>
    </p:embeddedFont>
    <p:embeddedFont>
      <p:font typeface="Roboto Mon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4A432E8-A353-4037-A50D-7063C63309A7}">
  <a:tblStyle styleId="{74A432E8-A353-4037-A50D-7063C63309A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font" Target="fonts/Abel-regular.fntdata"/><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font" Target="fonts/RobotoMono-bold.fntdata"/><Relationship Id="rId14" Type="http://schemas.openxmlformats.org/officeDocument/2006/relationships/font" Target="fonts/RobotoMono-regular.fntdata"/><Relationship Id="rId17" Type="http://schemas.openxmlformats.org/officeDocument/2006/relationships/font" Target="fonts/RobotoMono-boldItalic.fntdata"/><Relationship Id="rId16" Type="http://schemas.openxmlformats.org/officeDocument/2006/relationships/font" Target="fonts/RobotoMon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9ddf02c8c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9ddf02c8c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9ddf02c8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9ddf02c8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9ab440d72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9ab440d72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Joystick - Needs +5V </a:t>
            </a:r>
            <a:endParaRPr/>
          </a:p>
          <a:p>
            <a:pPr indent="0" lvl="0" marL="0" rtl="0" algn="l">
              <a:spcBef>
                <a:spcPts val="0"/>
              </a:spcBef>
              <a:spcAft>
                <a:spcPts val="0"/>
              </a:spcAft>
              <a:buNone/>
            </a:pPr>
            <a:r>
              <a:rPr lang="en"/>
              <a:t>HT16K33 -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9ab440d72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9ab440d72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Joystick - Needs +5V </a:t>
            </a:r>
            <a:endParaRPr/>
          </a:p>
          <a:p>
            <a:pPr indent="0" lvl="0" marL="0" rtl="0" algn="l">
              <a:spcBef>
                <a:spcPts val="0"/>
              </a:spcBef>
              <a:spcAft>
                <a:spcPts val="0"/>
              </a:spcAft>
              <a:buNone/>
            </a:pPr>
            <a:r>
              <a:rPr lang="en"/>
              <a:t>HT16K33 -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9ddf02c8c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9ddf02c8c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maximintegrated.com/en/design/reference-design-center/system-board/6251.html/tb_tab3" TargetMode="External"/><Relationship Id="rId4" Type="http://schemas.openxmlformats.org/officeDocument/2006/relationships/hyperlink" Target="https://github.com/MHeironimus/ArduinoJoystickLibrary" TargetMode="External"/><Relationship Id="rId5" Type="http://schemas.openxmlformats.org/officeDocument/2006/relationships/hyperlink" Target="https://learn.adafruit.com/32x16-32x32-rgb-led-matrix/" TargetMode="External"/><Relationship Id="rId6" Type="http://schemas.openxmlformats.org/officeDocument/2006/relationships/hyperlink" Target="https://create.arduino.cc/projecthub/SURYATEJA/use-a-buzzer-module-piezo-speaker-using-arduino-uno-89df45" TargetMode="External"/><Relationship Id="rId7" Type="http://schemas.openxmlformats.org/officeDocument/2006/relationships/image" Target="../media/image4.png"/><Relationship Id="rId8"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1" Type="http://schemas.openxmlformats.org/officeDocument/2006/relationships/hyperlink" Target="https://vetco.net/products/joystick-module-for-arduino?gclid=EAIaIQobChMIvfuKpPmX7AIViovICh1EcQFrEAQYAiABEgKcTvD_BwE" TargetMode="External"/><Relationship Id="rId10" Type="http://schemas.openxmlformats.org/officeDocument/2006/relationships/hyperlink" Target="https://components101.com/sites/default/files/component_datasheet/Joystick%20Module.pdf" TargetMode="External"/><Relationship Id="rId13" Type="http://schemas.openxmlformats.org/officeDocument/2006/relationships/hyperlink" Target="https://www.ebay.com/i/232558090969?chn=ps&amp;norover=1&amp;mkevt=1&amp;mkrid=711-117182-37290-0&amp;mkcid=2&amp;itemid=232558090969&amp;targetid=934793861256&amp;device=c&amp;mktype=pla&amp;googleloc=9027658&amp;poi=&amp;campaignid=10833562028&amp;mkgroupid=109161374800&amp;rlsatarget=pla-934793861256&amp;abcId=9300396&amp;merchantid=100500750&amp;gclid=EAIaIQobChMIoK2Z0_qX7AIVj8DICh1TjgY1EAQYASABEgJTCPD_BwE" TargetMode="External"/><Relationship Id="rId12" Type="http://schemas.openxmlformats.org/officeDocument/2006/relationships/hyperlink" Target="http://msevm.com/2020/lafvin/33/pb.pdf" TargetMode="External"/><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electronicsdatasheets.com/datasheet/PocketBeagle%20specifications.pdf" TargetMode="External"/><Relationship Id="rId4" Type="http://schemas.openxmlformats.org/officeDocument/2006/relationships/hyperlink" Target="https://www.digikey.com/en/product-highlight/b/beagleboard/pocketbeagle-board?utm_source=online&amp;utm_medium=vanity&amp;utm_campaign=pocketbeagle" TargetMode="External"/><Relationship Id="rId9" Type="http://schemas.openxmlformats.org/officeDocument/2006/relationships/hyperlink" Target="https://www.adafruit.com/product/2026?gclid=EAIaIQobChMIhYjTv_mX7AIVio3ICh0NfwVfEAQYASABEgLXmfD_BwE" TargetMode="External"/><Relationship Id="rId15" Type="http://schemas.openxmlformats.org/officeDocument/2006/relationships/hyperlink" Target="https://www.adafruit.com/product/878" TargetMode="External"/><Relationship Id="rId14" Type="http://schemas.openxmlformats.org/officeDocument/2006/relationships/hyperlink" Target="https://cdn-shop.adafruit.com/datasheets/ht16K33v110.pdf" TargetMode="External"/><Relationship Id="rId17" Type="http://schemas.openxmlformats.org/officeDocument/2006/relationships/hyperlink" Target="https://www.adafruit.com/product/276" TargetMode="External"/><Relationship Id="rId16" Type="http://schemas.openxmlformats.org/officeDocument/2006/relationships/hyperlink" Target="https://www.adafruit.com/product/368" TargetMode="External"/><Relationship Id="rId5" Type="http://schemas.openxmlformats.org/officeDocument/2006/relationships/hyperlink" Target="https://www.digikey.com/en/products/detail/sparkfun-electronics/PRT-12794/5993859" TargetMode="External"/><Relationship Id="rId6" Type="http://schemas.openxmlformats.org/officeDocument/2006/relationships/hyperlink" Target="https://usa.banggood.com/Wholesale-Geekcreit-600pcs-30-Kinds-Value-1-pencent-1-or-4W-Metal-Film-Resistor-Assorted-Kit-20pcs-Each-Value-p-53320.html?utm_source=googleshopping&amp;utm_medium=cpc_organic&amp;gmcCountry=US&amp;utm_content=minha&amp;utm_campaign=minha-usg-pc&amp;currency=USD&amp;createTmp=1&amp;utm_source=googleshopping&amp;utm_medium=cpc_bgcs&amp;utm_content=frank&amp;utm_campaign=frank-ssc-usg-all-20LP-0630&amp;ad_id=445415610714&amp;gclid=EAIaIQobChMIv7ykiJmc7AIVGbbICh12aQtZEAQYAyABEgLjwPD_BwE&amp;cur_warehouse=CN" TargetMode="External"/><Relationship Id="rId7" Type="http://schemas.openxmlformats.org/officeDocument/2006/relationships/hyperlink" Target="https://www.digikey.com/en/products/detail/pololu-corporation/4000/11586861" TargetMode="External"/><Relationship Id="rId8" Type="http://schemas.openxmlformats.org/officeDocument/2006/relationships/hyperlink" Target="https://cdn-shop.adafruit.com/product-files/2026/2026-+Datasheet+.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1F1F"/>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0" l="0" r="24081" t="0"/>
          <a:stretch/>
        </p:blipFill>
        <p:spPr>
          <a:xfrm rot="5400000">
            <a:off x="1895464" y="-1900237"/>
            <a:ext cx="5353049" cy="9153524"/>
          </a:xfrm>
          <a:prstGeom prst="rect">
            <a:avLst/>
          </a:prstGeom>
          <a:noFill/>
          <a:ln>
            <a:noFill/>
          </a:ln>
        </p:spPr>
      </p:pic>
      <p:sp>
        <p:nvSpPr>
          <p:cNvPr id="55" name="Google Shape;55;p13"/>
          <p:cNvSpPr txBox="1"/>
          <p:nvPr>
            <p:ph type="ctrTitle"/>
          </p:nvPr>
        </p:nvSpPr>
        <p:spPr>
          <a:xfrm>
            <a:off x="225300" y="638175"/>
            <a:ext cx="8520600" cy="157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Courier New"/>
                <a:ea typeface="Courier New"/>
                <a:cs typeface="Courier New"/>
                <a:sym typeface="Courier New"/>
              </a:rPr>
              <a:t>ENGI 301</a:t>
            </a:r>
            <a:endParaRPr b="1">
              <a:solidFill>
                <a:srgbClr val="FFFFFF"/>
              </a:solidFill>
              <a:latin typeface="Courier New"/>
              <a:ea typeface="Courier New"/>
              <a:cs typeface="Courier New"/>
              <a:sym typeface="Courier New"/>
            </a:endParaRPr>
          </a:p>
        </p:txBody>
      </p:sp>
      <p:sp>
        <p:nvSpPr>
          <p:cNvPr id="56" name="Google Shape;56;p13"/>
          <p:cNvSpPr txBox="1"/>
          <p:nvPr>
            <p:ph idx="1" type="subTitle"/>
          </p:nvPr>
        </p:nvSpPr>
        <p:spPr>
          <a:xfrm>
            <a:off x="2253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bel"/>
                <a:ea typeface="Abel"/>
                <a:cs typeface="Abel"/>
                <a:sym typeface="Abel"/>
              </a:rPr>
              <a:t>Asteroids Game Proposal</a:t>
            </a:r>
            <a:endParaRPr>
              <a:solidFill>
                <a:srgbClr val="FFFFFF"/>
              </a:solidFill>
              <a:latin typeface="Abel"/>
              <a:ea typeface="Abel"/>
              <a:cs typeface="Abel"/>
              <a:sym typeface="Abel"/>
            </a:endParaRPr>
          </a:p>
          <a:p>
            <a:pPr indent="0" lvl="0" marL="0" rtl="0" algn="ctr">
              <a:spcBef>
                <a:spcPts val="0"/>
              </a:spcBef>
              <a:spcAft>
                <a:spcPts val="0"/>
              </a:spcAft>
              <a:buNone/>
            </a:pPr>
            <a:r>
              <a:rPr lang="en">
                <a:solidFill>
                  <a:srgbClr val="FFFFFF"/>
                </a:solidFill>
                <a:latin typeface="Abel"/>
                <a:ea typeface="Abel"/>
                <a:cs typeface="Abel"/>
                <a:sym typeface="Abel"/>
              </a:rPr>
              <a:t>10 / 2 / 20</a:t>
            </a:r>
            <a:endParaRPr>
              <a:solidFill>
                <a:srgbClr val="FFFFFF"/>
              </a:solidFill>
              <a:latin typeface="Abel"/>
              <a:ea typeface="Abel"/>
              <a:cs typeface="Abel"/>
              <a:sym typeface="Abel"/>
            </a:endParaRPr>
          </a:p>
          <a:p>
            <a:pPr indent="0" lvl="0" marL="0" rtl="0" algn="ctr">
              <a:spcBef>
                <a:spcPts val="0"/>
              </a:spcBef>
              <a:spcAft>
                <a:spcPts val="0"/>
              </a:spcAft>
              <a:buNone/>
            </a:pPr>
            <a:r>
              <a:rPr lang="en">
                <a:solidFill>
                  <a:srgbClr val="FFFFFF"/>
                </a:solidFill>
                <a:latin typeface="Abel"/>
                <a:ea typeface="Abel"/>
                <a:cs typeface="Abel"/>
                <a:sym typeface="Abel"/>
              </a:rPr>
              <a:t>Vi Vo</a:t>
            </a:r>
            <a:endParaRPr>
              <a:solidFill>
                <a:srgbClr val="FFFFFF"/>
              </a:solidFill>
              <a:latin typeface="Abel"/>
              <a:ea typeface="Abel"/>
              <a:cs typeface="Abel"/>
              <a:sym typeface="Abe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271050" y="751675"/>
            <a:ext cx="513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Courier New"/>
                <a:ea typeface="Courier New"/>
                <a:cs typeface="Courier New"/>
                <a:sym typeface="Courier New"/>
              </a:rPr>
              <a:t>Background Information</a:t>
            </a:r>
            <a:endParaRPr b="1" sz="2600">
              <a:latin typeface="Courier New"/>
              <a:ea typeface="Courier New"/>
              <a:cs typeface="Courier New"/>
              <a:sym typeface="Courier New"/>
            </a:endParaRPr>
          </a:p>
        </p:txBody>
      </p:sp>
      <p:sp>
        <p:nvSpPr>
          <p:cNvPr id="62" name="Google Shape;62;p14"/>
          <p:cNvSpPr txBox="1"/>
          <p:nvPr>
            <p:ph idx="1" type="body"/>
          </p:nvPr>
        </p:nvSpPr>
        <p:spPr>
          <a:xfrm>
            <a:off x="311700" y="1354075"/>
            <a:ext cx="4697400" cy="316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 recent months, a social deduction game named “Among Us” has began to rise in popularity. The game involves crew members completing tasks on a spacecraft and finding out the imposter who wants to sabotage their mission and kill them. One of the tasks in the game called Clear Asteroids (similar to the arcade game counterpart) requires crew members to move the crosshair and shoot out 20 asteroids. </a:t>
            </a:r>
            <a:endParaRPr sz="1200"/>
          </a:p>
          <a:p>
            <a:pPr indent="0" lvl="0" marL="0" rtl="0" algn="l">
              <a:spcBef>
                <a:spcPts val="1600"/>
              </a:spcBef>
              <a:spcAft>
                <a:spcPts val="1600"/>
              </a:spcAft>
              <a:buNone/>
            </a:pPr>
            <a:r>
              <a:rPr lang="en" sz="1200"/>
              <a:t>For my project, I want to propose a physical manifestation of Asteroids shoot with the same recognizable pew-pew sounds and general game mechanics! </a:t>
            </a:r>
            <a:endParaRPr sz="1200"/>
          </a:p>
        </p:txBody>
      </p:sp>
      <p:pic>
        <p:nvPicPr>
          <p:cNvPr id="63" name="Google Shape;63;p14"/>
          <p:cNvPicPr preferRelativeResize="0"/>
          <p:nvPr/>
        </p:nvPicPr>
        <p:blipFill>
          <a:blip r:embed="rId3">
            <a:alphaModFix/>
          </a:blip>
          <a:stretch>
            <a:fillRect/>
          </a:stretch>
        </p:blipFill>
        <p:spPr>
          <a:xfrm>
            <a:off x="5260050" y="411425"/>
            <a:ext cx="3332801" cy="1874700"/>
          </a:xfrm>
          <a:prstGeom prst="rect">
            <a:avLst/>
          </a:prstGeom>
          <a:noFill/>
          <a:ln>
            <a:noFill/>
          </a:ln>
        </p:spPr>
      </p:pic>
      <p:pic>
        <p:nvPicPr>
          <p:cNvPr id="64" name="Google Shape;64;p14"/>
          <p:cNvPicPr preferRelativeResize="0"/>
          <p:nvPr/>
        </p:nvPicPr>
        <p:blipFill>
          <a:blip r:embed="rId4">
            <a:alphaModFix/>
          </a:blip>
          <a:stretch>
            <a:fillRect/>
          </a:stretch>
        </p:blipFill>
        <p:spPr>
          <a:xfrm>
            <a:off x="5448000" y="2393850"/>
            <a:ext cx="2956891" cy="2266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227525" y="151775"/>
            <a:ext cx="504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urier New"/>
                <a:ea typeface="Courier New"/>
                <a:cs typeface="Courier New"/>
                <a:sym typeface="Courier New"/>
              </a:rPr>
              <a:t>Background Information</a:t>
            </a:r>
            <a:endParaRPr b="1">
              <a:latin typeface="Courier New"/>
              <a:ea typeface="Courier New"/>
              <a:cs typeface="Courier New"/>
              <a:sym typeface="Courier New"/>
            </a:endParaRPr>
          </a:p>
        </p:txBody>
      </p:sp>
      <p:sp>
        <p:nvSpPr>
          <p:cNvPr id="70" name="Google Shape;70;p15"/>
          <p:cNvSpPr txBox="1"/>
          <p:nvPr>
            <p:ph idx="1" type="body"/>
          </p:nvPr>
        </p:nvSpPr>
        <p:spPr>
          <a:xfrm>
            <a:off x="182100" y="793375"/>
            <a:ext cx="5664300" cy="404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t>Using the Asteroids game set-up as the base of the project (</a:t>
            </a:r>
            <a:r>
              <a:rPr lang="en" sz="1100" u="sng">
                <a:solidFill>
                  <a:srgbClr val="45818E"/>
                </a:solidFill>
                <a:hlinkClick r:id="rId3">
                  <a:extLst>
                    <a:ext uri="{A12FA001-AC4F-418D-AE19-62706E023703}">
                      <ahyp:hlinkClr val="tx"/>
                    </a:ext>
                  </a:extLst>
                </a:hlinkClick>
              </a:rPr>
              <a:t>https://www.maximintegrated.com/en/design/reference-design-center/system-board/6251.html/tb_tab3</a:t>
            </a:r>
            <a:r>
              <a:rPr lang="en" sz="1100"/>
              <a:t>) , a few </a:t>
            </a:r>
            <a:r>
              <a:rPr lang="en" sz="1100"/>
              <a:t>modifications</a:t>
            </a:r>
            <a:r>
              <a:rPr lang="en" sz="1100"/>
              <a:t> I will make:</a:t>
            </a:r>
            <a:endParaRPr sz="1100"/>
          </a:p>
          <a:p>
            <a:pPr indent="0" lvl="0" marL="0" rtl="0" algn="l">
              <a:lnSpc>
                <a:spcPct val="115000"/>
              </a:lnSpc>
              <a:spcBef>
                <a:spcPts val="0"/>
              </a:spcBef>
              <a:spcAft>
                <a:spcPts val="0"/>
              </a:spcAft>
              <a:buNone/>
            </a:pPr>
            <a:r>
              <a:t/>
            </a:r>
            <a:endParaRPr sz="1100"/>
          </a:p>
          <a:p>
            <a:pPr indent="-292100" lvl="0" marL="457200" rtl="0" algn="l">
              <a:lnSpc>
                <a:spcPct val="115000"/>
              </a:lnSpc>
              <a:spcBef>
                <a:spcPts val="0"/>
              </a:spcBef>
              <a:spcAft>
                <a:spcPts val="0"/>
              </a:spcAft>
              <a:buSzPts val="1000"/>
              <a:buAutoNum type="arabicPeriod"/>
            </a:pPr>
            <a:r>
              <a:rPr lang="en" sz="1000"/>
              <a:t>Keep the pushbutton to shoot the asteroids. However, rather than pressing the button repeatedly to move the ship (or crosshair in this case), I will use a joystick module to add sensitivity/tilt control with the help of this library: </a:t>
            </a:r>
            <a:r>
              <a:rPr lang="en" sz="1000" u="sng">
                <a:solidFill>
                  <a:srgbClr val="45818E"/>
                </a:solidFill>
                <a:hlinkClick r:id="rId4">
                  <a:extLst>
                    <a:ext uri="{A12FA001-AC4F-418D-AE19-62706E023703}">
                      <ahyp:hlinkClr val="tx"/>
                    </a:ext>
                  </a:extLst>
                </a:hlinkClick>
              </a:rPr>
              <a:t>https://github.com/MHeironimus/ArduinoJoystickLibrary</a:t>
            </a:r>
            <a:r>
              <a:rPr lang="en" sz="1000">
                <a:solidFill>
                  <a:srgbClr val="45818E"/>
                </a:solidFill>
              </a:rPr>
              <a:t> </a:t>
            </a:r>
            <a:endParaRPr sz="1000">
              <a:solidFill>
                <a:srgbClr val="45818E"/>
              </a:solidFill>
            </a:endParaRPr>
          </a:p>
          <a:p>
            <a:pPr indent="0" lvl="0" marL="0" rtl="0" algn="l">
              <a:lnSpc>
                <a:spcPct val="115000"/>
              </a:lnSpc>
              <a:spcBef>
                <a:spcPts val="0"/>
              </a:spcBef>
              <a:spcAft>
                <a:spcPts val="0"/>
              </a:spcAft>
              <a:buNone/>
            </a:pPr>
            <a:r>
              <a:t/>
            </a:r>
            <a:endParaRPr sz="1000">
              <a:solidFill>
                <a:srgbClr val="45818E"/>
              </a:solidFill>
            </a:endParaRPr>
          </a:p>
          <a:p>
            <a:pPr indent="-292100" lvl="0" marL="457200" rtl="0" algn="l">
              <a:lnSpc>
                <a:spcPct val="115000"/>
              </a:lnSpc>
              <a:spcBef>
                <a:spcPts val="0"/>
              </a:spcBef>
              <a:spcAft>
                <a:spcPts val="0"/>
              </a:spcAft>
              <a:buSzPts val="1000"/>
              <a:buAutoNum type="arabicPeriod"/>
            </a:pPr>
            <a:r>
              <a:rPr lang="en" sz="1000"/>
              <a:t>Create a new algorithm/code for the asteroids. Rather than dropping in a single column and one asteroid is one LED big, add variation to the asteroid size and randomize their movements. This also mean switching the 8x8 LED matrix for the 32x32 LED </a:t>
            </a:r>
            <a:r>
              <a:rPr lang="en" sz="1000" u="sng">
                <a:solidFill>
                  <a:schemeClr val="hlink"/>
                </a:solidFill>
                <a:hlinkClick r:id="rId5"/>
              </a:rPr>
              <a:t>https://learn.adafruit.com/32x16-32x32-rgb-led-matrix/</a:t>
            </a:r>
            <a:endParaRPr sz="1000"/>
          </a:p>
          <a:p>
            <a:pPr indent="0" lvl="0" marL="0" rtl="0" algn="l">
              <a:lnSpc>
                <a:spcPct val="115000"/>
              </a:lnSpc>
              <a:spcBef>
                <a:spcPts val="0"/>
              </a:spcBef>
              <a:spcAft>
                <a:spcPts val="0"/>
              </a:spcAft>
              <a:buNone/>
            </a:pPr>
            <a:r>
              <a:t/>
            </a:r>
            <a:endParaRPr sz="1000"/>
          </a:p>
          <a:p>
            <a:pPr indent="-292100" lvl="0" marL="457200" rtl="0" algn="l">
              <a:lnSpc>
                <a:spcPct val="115000"/>
              </a:lnSpc>
              <a:spcBef>
                <a:spcPts val="0"/>
              </a:spcBef>
              <a:spcAft>
                <a:spcPts val="0"/>
              </a:spcAft>
              <a:buSzPts val="1000"/>
              <a:buAutoNum type="arabicPeriod"/>
            </a:pPr>
            <a:r>
              <a:rPr lang="en" sz="1000"/>
              <a:t>The original asteroid game sets up score based on time. I will adjust so that it is base on the number of asteroids you clear and uses a hex display as a counter using the existing algorithm from lecture.</a:t>
            </a:r>
            <a:endParaRPr sz="1000"/>
          </a:p>
          <a:p>
            <a:pPr indent="0" lvl="0" marL="0" rtl="0" algn="l">
              <a:lnSpc>
                <a:spcPct val="115000"/>
              </a:lnSpc>
              <a:spcBef>
                <a:spcPts val="0"/>
              </a:spcBef>
              <a:spcAft>
                <a:spcPts val="0"/>
              </a:spcAft>
              <a:buNone/>
            </a:pPr>
            <a:r>
              <a:t/>
            </a:r>
            <a:endParaRPr sz="1000"/>
          </a:p>
          <a:p>
            <a:pPr indent="-292100" lvl="0" marL="457200" rtl="0" algn="l">
              <a:lnSpc>
                <a:spcPct val="115000"/>
              </a:lnSpc>
              <a:spcBef>
                <a:spcPts val="0"/>
              </a:spcBef>
              <a:spcAft>
                <a:spcPts val="0"/>
              </a:spcAft>
              <a:buSzPts val="1000"/>
              <a:buAutoNum type="arabicPeriod"/>
            </a:pPr>
            <a:r>
              <a:rPr lang="en" sz="1000"/>
              <a:t>Adjust the frequency for the passive buzzer to include both clearing the asteroids and shooting the lazer. Modify library here:</a:t>
            </a:r>
            <a:r>
              <a:rPr lang="en" sz="1000"/>
              <a:t> </a:t>
            </a:r>
            <a:r>
              <a:rPr lang="en" sz="1000" u="sng">
                <a:solidFill>
                  <a:srgbClr val="45818E"/>
                </a:solidFill>
                <a:hlinkClick r:id="rId6">
                  <a:extLst>
                    <a:ext uri="{A12FA001-AC4F-418D-AE19-62706E023703}">
                      <ahyp:hlinkClr val="tx"/>
                    </a:ext>
                  </a:extLst>
                </a:hlinkClick>
              </a:rPr>
              <a:t>https://create.arduino.cc/projecthub/SURYATEJA/use-a-buzzer-module-piezo-speaker-using-arduino-uno-89df45</a:t>
            </a:r>
            <a:endParaRPr sz="1000">
              <a:solidFill>
                <a:srgbClr val="45818E"/>
              </a:solidFill>
            </a:endParaRPr>
          </a:p>
          <a:p>
            <a:pPr indent="0" lvl="0" marL="0" rtl="0" algn="l">
              <a:lnSpc>
                <a:spcPct val="100000"/>
              </a:lnSpc>
              <a:spcBef>
                <a:spcPts val="0"/>
              </a:spcBef>
              <a:spcAft>
                <a:spcPts val="0"/>
              </a:spcAft>
              <a:buNone/>
            </a:pPr>
            <a:r>
              <a:t/>
            </a:r>
            <a:endParaRPr sz="1000"/>
          </a:p>
        </p:txBody>
      </p:sp>
      <p:pic>
        <p:nvPicPr>
          <p:cNvPr id="71" name="Google Shape;71;p15"/>
          <p:cNvPicPr preferRelativeResize="0"/>
          <p:nvPr/>
        </p:nvPicPr>
        <p:blipFill>
          <a:blip r:embed="rId7">
            <a:alphaModFix/>
          </a:blip>
          <a:stretch>
            <a:fillRect/>
          </a:stretch>
        </p:blipFill>
        <p:spPr>
          <a:xfrm>
            <a:off x="6033613" y="447600"/>
            <a:ext cx="2733599" cy="2050199"/>
          </a:xfrm>
          <a:prstGeom prst="rect">
            <a:avLst/>
          </a:prstGeom>
          <a:noFill/>
          <a:ln>
            <a:noFill/>
          </a:ln>
        </p:spPr>
      </p:pic>
      <p:pic>
        <p:nvPicPr>
          <p:cNvPr id="72" name="Google Shape;72;p15"/>
          <p:cNvPicPr preferRelativeResize="0"/>
          <p:nvPr/>
        </p:nvPicPr>
        <p:blipFill>
          <a:blip r:embed="rId8">
            <a:alphaModFix/>
          </a:blip>
          <a:stretch>
            <a:fillRect/>
          </a:stretch>
        </p:blipFill>
        <p:spPr>
          <a:xfrm>
            <a:off x="6234500" y="2571749"/>
            <a:ext cx="2331828" cy="22669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262050" y="256350"/>
            <a:ext cx="861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Courier New"/>
                <a:ea typeface="Courier New"/>
                <a:cs typeface="Courier New"/>
                <a:sym typeface="Courier New"/>
              </a:rPr>
              <a:t>Systems Block Diagram</a:t>
            </a:r>
            <a:endParaRPr b="1" sz="1700">
              <a:latin typeface="Courier New"/>
              <a:ea typeface="Courier New"/>
              <a:cs typeface="Courier New"/>
              <a:sym typeface="Courier New"/>
            </a:endParaRPr>
          </a:p>
        </p:txBody>
      </p:sp>
      <p:grpSp>
        <p:nvGrpSpPr>
          <p:cNvPr id="78" name="Google Shape;78;p16"/>
          <p:cNvGrpSpPr/>
          <p:nvPr/>
        </p:nvGrpSpPr>
        <p:grpSpPr>
          <a:xfrm>
            <a:off x="6977825" y="1401238"/>
            <a:ext cx="1562600" cy="2422800"/>
            <a:chOff x="3452050" y="1216750"/>
            <a:chExt cx="1562600" cy="2422800"/>
          </a:xfrm>
        </p:grpSpPr>
        <p:sp>
          <p:nvSpPr>
            <p:cNvPr id="79" name="Google Shape;79;p16"/>
            <p:cNvSpPr/>
            <p:nvPr/>
          </p:nvSpPr>
          <p:spPr>
            <a:xfrm>
              <a:off x="3613075" y="1216750"/>
              <a:ext cx="1241100" cy="24228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32x32</a:t>
              </a:r>
              <a:endParaRPr sz="800"/>
            </a:p>
            <a:p>
              <a:pPr indent="0" lvl="0" marL="0" rtl="0" algn="ctr">
                <a:spcBef>
                  <a:spcPts val="0"/>
                </a:spcBef>
                <a:spcAft>
                  <a:spcPts val="0"/>
                </a:spcAft>
                <a:buNone/>
              </a:pPr>
              <a:r>
                <a:rPr lang="en" sz="800"/>
                <a:t>Adafruit RGB</a:t>
              </a:r>
              <a:endParaRPr sz="800"/>
            </a:p>
            <a:p>
              <a:pPr indent="0" lvl="0" marL="0" rtl="0" algn="ctr">
                <a:spcBef>
                  <a:spcPts val="0"/>
                </a:spcBef>
                <a:spcAft>
                  <a:spcPts val="0"/>
                </a:spcAft>
                <a:buNone/>
              </a:pPr>
              <a:r>
                <a:rPr lang="en" sz="800"/>
                <a:t>LED Matrix Panel</a:t>
              </a:r>
              <a:endParaRPr sz="800"/>
            </a:p>
          </p:txBody>
        </p:sp>
        <p:sp>
          <p:nvSpPr>
            <p:cNvPr id="80" name="Google Shape;80;p16"/>
            <p:cNvSpPr/>
            <p:nvPr/>
          </p:nvSpPr>
          <p:spPr>
            <a:xfrm>
              <a:off x="3452050" y="139037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R1</a:t>
              </a:r>
              <a:endParaRPr sz="800"/>
            </a:p>
          </p:txBody>
        </p:sp>
        <p:sp>
          <p:nvSpPr>
            <p:cNvPr id="81" name="Google Shape;81;p16"/>
            <p:cNvSpPr/>
            <p:nvPr/>
          </p:nvSpPr>
          <p:spPr>
            <a:xfrm>
              <a:off x="3452050" y="164725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B1</a:t>
              </a:r>
              <a:endParaRPr sz="800"/>
            </a:p>
          </p:txBody>
        </p:sp>
        <p:sp>
          <p:nvSpPr>
            <p:cNvPr id="82" name="Google Shape;82;p16"/>
            <p:cNvSpPr/>
            <p:nvPr/>
          </p:nvSpPr>
          <p:spPr>
            <a:xfrm>
              <a:off x="3452050" y="190412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R2</a:t>
              </a:r>
              <a:endParaRPr sz="800"/>
            </a:p>
          </p:txBody>
        </p:sp>
        <p:sp>
          <p:nvSpPr>
            <p:cNvPr id="83" name="Google Shape;83;p16"/>
            <p:cNvSpPr/>
            <p:nvPr/>
          </p:nvSpPr>
          <p:spPr>
            <a:xfrm>
              <a:off x="3452050" y="217930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B2</a:t>
              </a:r>
              <a:endParaRPr sz="800"/>
            </a:p>
          </p:txBody>
        </p:sp>
        <p:sp>
          <p:nvSpPr>
            <p:cNvPr id="84" name="Google Shape;84;p16"/>
            <p:cNvSpPr/>
            <p:nvPr/>
          </p:nvSpPr>
          <p:spPr>
            <a:xfrm>
              <a:off x="3452050" y="245447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a:t>
              </a:r>
              <a:endParaRPr sz="800"/>
            </a:p>
          </p:txBody>
        </p:sp>
        <p:sp>
          <p:nvSpPr>
            <p:cNvPr id="85" name="Google Shape;85;p16"/>
            <p:cNvSpPr/>
            <p:nvPr/>
          </p:nvSpPr>
          <p:spPr>
            <a:xfrm>
              <a:off x="3452050" y="272965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C</a:t>
              </a:r>
              <a:endParaRPr sz="800"/>
            </a:p>
          </p:txBody>
        </p:sp>
        <p:sp>
          <p:nvSpPr>
            <p:cNvPr id="86" name="Google Shape;86;p16"/>
            <p:cNvSpPr/>
            <p:nvPr/>
          </p:nvSpPr>
          <p:spPr>
            <a:xfrm>
              <a:off x="3452050" y="300482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CLK</a:t>
              </a:r>
              <a:endParaRPr sz="500"/>
            </a:p>
          </p:txBody>
        </p:sp>
        <p:sp>
          <p:nvSpPr>
            <p:cNvPr id="87" name="Google Shape;87;p16"/>
            <p:cNvSpPr/>
            <p:nvPr/>
          </p:nvSpPr>
          <p:spPr>
            <a:xfrm>
              <a:off x="3452050" y="32800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OE</a:t>
              </a:r>
              <a:endParaRPr sz="800"/>
            </a:p>
          </p:txBody>
        </p:sp>
        <p:sp>
          <p:nvSpPr>
            <p:cNvPr id="88" name="Google Shape;88;p16"/>
            <p:cNvSpPr/>
            <p:nvPr/>
          </p:nvSpPr>
          <p:spPr>
            <a:xfrm>
              <a:off x="4595550" y="1386888"/>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G1</a:t>
              </a:r>
              <a:endParaRPr sz="800"/>
            </a:p>
          </p:txBody>
        </p:sp>
        <p:sp>
          <p:nvSpPr>
            <p:cNvPr id="89" name="Google Shape;89;p16"/>
            <p:cNvSpPr/>
            <p:nvPr/>
          </p:nvSpPr>
          <p:spPr>
            <a:xfrm>
              <a:off x="4595550" y="164376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sp>
          <p:nvSpPr>
            <p:cNvPr id="90" name="Google Shape;90;p16"/>
            <p:cNvSpPr/>
            <p:nvPr/>
          </p:nvSpPr>
          <p:spPr>
            <a:xfrm>
              <a:off x="4681350" y="1900638"/>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G2</a:t>
              </a:r>
              <a:endParaRPr sz="800"/>
            </a:p>
          </p:txBody>
        </p:sp>
        <p:sp>
          <p:nvSpPr>
            <p:cNvPr id="91" name="Google Shape;91;p16"/>
            <p:cNvSpPr/>
            <p:nvPr/>
          </p:nvSpPr>
          <p:spPr>
            <a:xfrm>
              <a:off x="4595550" y="21758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sp>
          <p:nvSpPr>
            <p:cNvPr id="92" name="Google Shape;92;p16"/>
            <p:cNvSpPr/>
            <p:nvPr/>
          </p:nvSpPr>
          <p:spPr>
            <a:xfrm>
              <a:off x="4681350" y="2450988"/>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a:t>
              </a:r>
              <a:endParaRPr sz="800"/>
            </a:p>
          </p:txBody>
        </p:sp>
        <p:sp>
          <p:nvSpPr>
            <p:cNvPr id="93" name="Google Shape;93;p16"/>
            <p:cNvSpPr/>
            <p:nvPr/>
          </p:nvSpPr>
          <p:spPr>
            <a:xfrm>
              <a:off x="4681350" y="2726163"/>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D</a:t>
              </a:r>
              <a:endParaRPr sz="800"/>
            </a:p>
          </p:txBody>
        </p:sp>
        <p:sp>
          <p:nvSpPr>
            <p:cNvPr id="94" name="Google Shape;94;p16"/>
            <p:cNvSpPr/>
            <p:nvPr/>
          </p:nvSpPr>
          <p:spPr>
            <a:xfrm>
              <a:off x="4681350" y="3001338"/>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LAT</a:t>
              </a:r>
              <a:endParaRPr sz="500"/>
            </a:p>
          </p:txBody>
        </p:sp>
        <p:sp>
          <p:nvSpPr>
            <p:cNvPr id="95" name="Google Shape;95;p16"/>
            <p:cNvSpPr/>
            <p:nvPr/>
          </p:nvSpPr>
          <p:spPr>
            <a:xfrm>
              <a:off x="4595550" y="32765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grpSp>
      <p:grpSp>
        <p:nvGrpSpPr>
          <p:cNvPr id="96" name="Google Shape;96;p16"/>
          <p:cNvGrpSpPr/>
          <p:nvPr/>
        </p:nvGrpSpPr>
        <p:grpSpPr>
          <a:xfrm flipH="1">
            <a:off x="262250" y="1023900"/>
            <a:ext cx="1226903" cy="1438500"/>
            <a:chOff x="5540085" y="1438588"/>
            <a:chExt cx="1226903" cy="1438500"/>
          </a:xfrm>
        </p:grpSpPr>
        <p:sp>
          <p:nvSpPr>
            <p:cNvPr id="97" name="Google Shape;97;p16"/>
            <p:cNvSpPr/>
            <p:nvPr/>
          </p:nvSpPr>
          <p:spPr>
            <a:xfrm>
              <a:off x="5747288" y="1438588"/>
              <a:ext cx="1019700" cy="14385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Joystick </a:t>
              </a:r>
              <a:endParaRPr sz="800"/>
            </a:p>
            <a:p>
              <a:pPr indent="0" lvl="0" marL="0" rtl="0" algn="ctr">
                <a:spcBef>
                  <a:spcPts val="0"/>
                </a:spcBef>
                <a:spcAft>
                  <a:spcPts val="0"/>
                </a:spcAft>
                <a:buNone/>
              </a:pPr>
              <a:r>
                <a:rPr lang="en" sz="800"/>
                <a:t>Module</a:t>
              </a:r>
              <a:endParaRPr sz="700"/>
            </a:p>
          </p:txBody>
        </p:sp>
        <p:sp>
          <p:nvSpPr>
            <p:cNvPr id="98" name="Google Shape;98;p16"/>
            <p:cNvSpPr/>
            <p:nvPr/>
          </p:nvSpPr>
          <p:spPr>
            <a:xfrm>
              <a:off x="5540100" y="2053400"/>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VR</a:t>
              </a:r>
              <a:r>
                <a:rPr baseline="-25000" lang="en" sz="800"/>
                <a:t>x</a:t>
              </a:r>
              <a:endParaRPr baseline="-25000" sz="800"/>
            </a:p>
          </p:txBody>
        </p:sp>
        <p:sp>
          <p:nvSpPr>
            <p:cNvPr id="99" name="Google Shape;99;p16"/>
            <p:cNvSpPr/>
            <p:nvPr/>
          </p:nvSpPr>
          <p:spPr>
            <a:xfrm>
              <a:off x="5540100" y="2310575"/>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VR</a:t>
              </a:r>
              <a:r>
                <a:rPr baseline="-25000" lang="en" sz="800"/>
                <a:t>y</a:t>
              </a:r>
              <a:endParaRPr baseline="-25000" sz="800"/>
            </a:p>
          </p:txBody>
        </p:sp>
        <p:sp>
          <p:nvSpPr>
            <p:cNvPr id="100" name="Google Shape;100;p16"/>
            <p:cNvSpPr/>
            <p:nvPr/>
          </p:nvSpPr>
          <p:spPr>
            <a:xfrm>
              <a:off x="5540100" y="2567750"/>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SW</a:t>
              </a:r>
              <a:endParaRPr baseline="-25000" sz="800"/>
            </a:p>
          </p:txBody>
        </p:sp>
        <p:sp>
          <p:nvSpPr>
            <p:cNvPr id="101" name="Google Shape;101;p16"/>
            <p:cNvSpPr/>
            <p:nvPr/>
          </p:nvSpPr>
          <p:spPr>
            <a:xfrm>
              <a:off x="5540085" y="1539063"/>
              <a:ext cx="510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a:t>
              </a:r>
              <a:endParaRPr baseline="-25000" sz="800"/>
            </a:p>
          </p:txBody>
        </p:sp>
        <p:sp>
          <p:nvSpPr>
            <p:cNvPr id="102" name="Google Shape;102;p16"/>
            <p:cNvSpPr/>
            <p:nvPr/>
          </p:nvSpPr>
          <p:spPr>
            <a:xfrm>
              <a:off x="5540100" y="1796225"/>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+5V</a:t>
              </a:r>
              <a:endParaRPr baseline="-25000" sz="800"/>
            </a:p>
          </p:txBody>
        </p:sp>
      </p:grpSp>
      <p:grpSp>
        <p:nvGrpSpPr>
          <p:cNvPr id="103" name="Google Shape;103;p16"/>
          <p:cNvGrpSpPr/>
          <p:nvPr/>
        </p:nvGrpSpPr>
        <p:grpSpPr>
          <a:xfrm flipH="1">
            <a:off x="209950" y="2760888"/>
            <a:ext cx="1331475" cy="1277700"/>
            <a:chOff x="6710650" y="1567200"/>
            <a:chExt cx="1331475" cy="1277700"/>
          </a:xfrm>
        </p:grpSpPr>
        <p:sp>
          <p:nvSpPr>
            <p:cNvPr id="104" name="Google Shape;104;p16"/>
            <p:cNvSpPr/>
            <p:nvPr/>
          </p:nvSpPr>
          <p:spPr>
            <a:xfrm>
              <a:off x="6815125" y="1567200"/>
              <a:ext cx="1227000" cy="12777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t>HT16K33 LED Controller</a:t>
              </a:r>
              <a:endParaRPr sz="700"/>
            </a:p>
          </p:txBody>
        </p:sp>
        <p:sp>
          <p:nvSpPr>
            <p:cNvPr id="105" name="Google Shape;105;p16"/>
            <p:cNvSpPr/>
            <p:nvPr/>
          </p:nvSpPr>
          <p:spPr>
            <a:xfrm>
              <a:off x="6710650" y="17471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baseline="-25000" sz="800"/>
            </a:p>
          </p:txBody>
        </p:sp>
        <p:sp>
          <p:nvSpPr>
            <p:cNvPr id="106" name="Google Shape;106;p16"/>
            <p:cNvSpPr/>
            <p:nvPr/>
          </p:nvSpPr>
          <p:spPr>
            <a:xfrm>
              <a:off x="6710650" y="1995863"/>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baseline="-25000" sz="800"/>
            </a:p>
          </p:txBody>
        </p:sp>
        <p:sp>
          <p:nvSpPr>
            <p:cNvPr id="107" name="Google Shape;107;p16"/>
            <p:cNvSpPr/>
            <p:nvPr/>
          </p:nvSpPr>
          <p:spPr>
            <a:xfrm>
              <a:off x="6710650" y="22445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D</a:t>
              </a:r>
              <a:endParaRPr baseline="-25000" sz="800"/>
            </a:p>
          </p:txBody>
        </p:sp>
        <p:sp>
          <p:nvSpPr>
            <p:cNvPr id="108" name="Google Shape;108;p16"/>
            <p:cNvSpPr/>
            <p:nvPr/>
          </p:nvSpPr>
          <p:spPr>
            <a:xfrm>
              <a:off x="6710650" y="24932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C</a:t>
              </a:r>
              <a:endParaRPr baseline="-25000" sz="800"/>
            </a:p>
          </p:txBody>
        </p:sp>
      </p:grpSp>
      <p:grpSp>
        <p:nvGrpSpPr>
          <p:cNvPr id="109" name="Google Shape;109;p16"/>
          <p:cNvGrpSpPr/>
          <p:nvPr/>
        </p:nvGrpSpPr>
        <p:grpSpPr>
          <a:xfrm flipH="1">
            <a:off x="812675" y="4244700"/>
            <a:ext cx="1130775" cy="572700"/>
            <a:chOff x="5571725" y="3632650"/>
            <a:chExt cx="1130775" cy="572700"/>
          </a:xfrm>
        </p:grpSpPr>
        <p:sp>
          <p:nvSpPr>
            <p:cNvPr id="110" name="Google Shape;110;p16"/>
            <p:cNvSpPr/>
            <p:nvPr/>
          </p:nvSpPr>
          <p:spPr>
            <a:xfrm>
              <a:off x="5741000" y="3632650"/>
              <a:ext cx="961500" cy="5727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Passive </a:t>
              </a:r>
              <a:endParaRPr sz="800"/>
            </a:p>
            <a:p>
              <a:pPr indent="0" lvl="0" marL="0" rtl="0" algn="ctr">
                <a:spcBef>
                  <a:spcPts val="0"/>
                </a:spcBef>
                <a:spcAft>
                  <a:spcPts val="0"/>
                </a:spcAft>
                <a:buNone/>
              </a:pPr>
              <a:r>
                <a:rPr lang="en" sz="800"/>
                <a:t>Buzzer</a:t>
              </a:r>
              <a:endParaRPr sz="700"/>
            </a:p>
          </p:txBody>
        </p:sp>
        <p:sp>
          <p:nvSpPr>
            <p:cNvPr id="111" name="Google Shape;111;p16"/>
            <p:cNvSpPr/>
            <p:nvPr/>
          </p:nvSpPr>
          <p:spPr>
            <a:xfrm>
              <a:off x="5571725" y="3715850"/>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t>GND</a:t>
              </a:r>
              <a:endParaRPr baseline="-25000" sz="600"/>
            </a:p>
          </p:txBody>
        </p:sp>
        <p:sp>
          <p:nvSpPr>
            <p:cNvPr id="112" name="Google Shape;112;p16"/>
            <p:cNvSpPr/>
            <p:nvPr/>
          </p:nvSpPr>
          <p:spPr>
            <a:xfrm>
              <a:off x="5571725" y="3953950"/>
              <a:ext cx="3594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V</a:t>
              </a:r>
              <a:r>
                <a:rPr baseline="-25000" lang="en" sz="700"/>
                <a:t>cc</a:t>
              </a:r>
              <a:endParaRPr baseline="-25000" sz="700"/>
            </a:p>
          </p:txBody>
        </p:sp>
      </p:grpSp>
      <p:cxnSp>
        <p:nvCxnSpPr>
          <p:cNvPr id="113" name="Google Shape;113;p16"/>
          <p:cNvCxnSpPr>
            <a:stCxn id="106" idx="1"/>
            <a:endCxn id="114" idx="1"/>
          </p:cNvCxnSpPr>
          <p:nvPr/>
        </p:nvCxnSpPr>
        <p:spPr>
          <a:xfrm flipH="1" rot="10800000">
            <a:off x="1541425" y="1939300"/>
            <a:ext cx="1592700" cy="1346700"/>
          </a:xfrm>
          <a:prstGeom prst="bentConnector3">
            <a:avLst>
              <a:gd fmla="val 50075" name="adj1"/>
            </a:avLst>
          </a:prstGeom>
          <a:noFill/>
          <a:ln cap="flat" cmpd="sng" w="19050">
            <a:solidFill>
              <a:schemeClr val="dk2"/>
            </a:solidFill>
            <a:prstDash val="solid"/>
            <a:round/>
            <a:headEnd len="med" w="med" type="none"/>
            <a:tailEnd len="med" w="med" type="none"/>
          </a:ln>
        </p:spPr>
      </p:cxnSp>
      <p:cxnSp>
        <p:nvCxnSpPr>
          <p:cNvPr id="115" name="Google Shape;115;p16"/>
          <p:cNvCxnSpPr>
            <a:stCxn id="105" idx="1"/>
            <a:endCxn id="116" idx="1"/>
          </p:cNvCxnSpPr>
          <p:nvPr/>
        </p:nvCxnSpPr>
        <p:spPr>
          <a:xfrm flipH="1" rot="10800000">
            <a:off x="1541425" y="2555813"/>
            <a:ext cx="1592700" cy="481500"/>
          </a:xfrm>
          <a:prstGeom prst="bentConnector3">
            <a:avLst>
              <a:gd fmla="val 38975" name="adj1"/>
            </a:avLst>
          </a:prstGeom>
          <a:noFill/>
          <a:ln cap="flat" cmpd="sng" w="28575">
            <a:solidFill>
              <a:srgbClr val="CC0000"/>
            </a:solidFill>
            <a:prstDash val="solid"/>
            <a:round/>
            <a:headEnd len="med" w="med" type="none"/>
            <a:tailEnd len="med" w="med" type="none"/>
          </a:ln>
        </p:spPr>
      </p:cxnSp>
      <p:cxnSp>
        <p:nvCxnSpPr>
          <p:cNvPr id="117" name="Google Shape;117;p16"/>
          <p:cNvCxnSpPr>
            <a:stCxn id="107" idx="1"/>
            <a:endCxn id="118" idx="1"/>
          </p:cNvCxnSpPr>
          <p:nvPr/>
        </p:nvCxnSpPr>
        <p:spPr>
          <a:xfrm flipH="1" rot="10800000">
            <a:off x="1541425" y="3172313"/>
            <a:ext cx="1592700" cy="362400"/>
          </a:xfrm>
          <a:prstGeom prst="bentConnector3">
            <a:avLst>
              <a:gd fmla="val 22324" name="adj1"/>
            </a:avLst>
          </a:prstGeom>
          <a:noFill/>
          <a:ln cap="flat" cmpd="sng" w="28575">
            <a:solidFill>
              <a:schemeClr val="dk2"/>
            </a:solidFill>
            <a:prstDash val="solid"/>
            <a:round/>
            <a:headEnd len="med" w="med" type="none"/>
            <a:tailEnd len="med" w="med" type="none"/>
          </a:ln>
        </p:spPr>
      </p:cxnSp>
      <p:cxnSp>
        <p:nvCxnSpPr>
          <p:cNvPr id="119" name="Google Shape;119;p16"/>
          <p:cNvCxnSpPr>
            <a:stCxn id="108" idx="1"/>
            <a:endCxn id="120" idx="1"/>
          </p:cNvCxnSpPr>
          <p:nvPr/>
        </p:nvCxnSpPr>
        <p:spPr>
          <a:xfrm flipH="1" rot="10800000">
            <a:off x="1541425" y="3480713"/>
            <a:ext cx="1592700" cy="302700"/>
          </a:xfrm>
          <a:prstGeom prst="bentConnector3">
            <a:avLst>
              <a:gd fmla="val 27874" name="adj1"/>
            </a:avLst>
          </a:prstGeom>
          <a:noFill/>
          <a:ln cap="flat" cmpd="sng" w="28575">
            <a:solidFill>
              <a:schemeClr val="dk2"/>
            </a:solidFill>
            <a:prstDash val="solid"/>
            <a:round/>
            <a:headEnd len="med" w="med" type="none"/>
            <a:tailEnd len="med" w="med" type="none"/>
          </a:ln>
        </p:spPr>
      </p:cxnSp>
      <p:cxnSp>
        <p:nvCxnSpPr>
          <p:cNvPr id="121" name="Google Shape;121;p16"/>
          <p:cNvCxnSpPr>
            <a:stCxn id="111" idx="1"/>
          </p:cNvCxnSpPr>
          <p:nvPr/>
        </p:nvCxnSpPr>
        <p:spPr>
          <a:xfrm flipH="1" rot="10800000">
            <a:off x="1943450" y="1936150"/>
            <a:ext cx="757200" cy="2488200"/>
          </a:xfrm>
          <a:prstGeom prst="bentConnector2">
            <a:avLst/>
          </a:prstGeom>
          <a:noFill/>
          <a:ln cap="flat" cmpd="sng" w="19050">
            <a:solidFill>
              <a:schemeClr val="dk2"/>
            </a:solidFill>
            <a:prstDash val="solid"/>
            <a:round/>
            <a:headEnd len="med" w="med" type="none"/>
            <a:tailEnd len="med" w="med" type="none"/>
          </a:ln>
        </p:spPr>
      </p:cxnSp>
      <p:cxnSp>
        <p:nvCxnSpPr>
          <p:cNvPr id="122" name="Google Shape;122;p16"/>
          <p:cNvCxnSpPr>
            <a:stCxn id="112" idx="1"/>
            <a:endCxn id="123" idx="1"/>
          </p:cNvCxnSpPr>
          <p:nvPr/>
        </p:nvCxnSpPr>
        <p:spPr>
          <a:xfrm flipH="1" rot="10800000">
            <a:off x="1943450" y="4186050"/>
            <a:ext cx="1167300" cy="476400"/>
          </a:xfrm>
          <a:prstGeom prst="bentConnector3">
            <a:avLst>
              <a:gd fmla="val 46278" name="adj1"/>
            </a:avLst>
          </a:prstGeom>
          <a:noFill/>
          <a:ln cap="flat" cmpd="sng" w="28575">
            <a:solidFill>
              <a:srgbClr val="CC0000"/>
            </a:solidFill>
            <a:prstDash val="solid"/>
            <a:round/>
            <a:headEnd len="med" w="med" type="none"/>
            <a:tailEnd len="med" w="med" type="none"/>
          </a:ln>
        </p:spPr>
      </p:cxnSp>
      <p:cxnSp>
        <p:nvCxnSpPr>
          <p:cNvPr id="124" name="Google Shape;124;p16"/>
          <p:cNvCxnSpPr>
            <a:stCxn id="101" idx="1"/>
            <a:endCxn id="114" idx="1"/>
          </p:cNvCxnSpPr>
          <p:nvPr/>
        </p:nvCxnSpPr>
        <p:spPr>
          <a:xfrm>
            <a:off x="1489153" y="1220825"/>
            <a:ext cx="1644900" cy="718500"/>
          </a:xfrm>
          <a:prstGeom prst="bentConnector3">
            <a:avLst>
              <a:gd fmla="val 49999" name="adj1"/>
            </a:avLst>
          </a:prstGeom>
          <a:noFill/>
          <a:ln cap="flat" cmpd="sng" w="19050">
            <a:solidFill>
              <a:schemeClr val="dk2"/>
            </a:solidFill>
            <a:prstDash val="solid"/>
            <a:round/>
            <a:headEnd len="med" w="med" type="none"/>
            <a:tailEnd len="med" w="med" type="none"/>
          </a:ln>
        </p:spPr>
      </p:cxnSp>
      <p:cxnSp>
        <p:nvCxnSpPr>
          <p:cNvPr id="125" name="Google Shape;125;p16"/>
          <p:cNvCxnSpPr>
            <a:stCxn id="102" idx="1"/>
            <a:endCxn id="126" idx="1"/>
          </p:cNvCxnSpPr>
          <p:nvPr/>
        </p:nvCxnSpPr>
        <p:spPr>
          <a:xfrm>
            <a:off x="1489138" y="1477988"/>
            <a:ext cx="1644900" cy="1386000"/>
          </a:xfrm>
          <a:prstGeom prst="bentConnector3">
            <a:avLst>
              <a:gd fmla="val 33588" name="adj1"/>
            </a:avLst>
          </a:prstGeom>
          <a:noFill/>
          <a:ln cap="flat" cmpd="sng" w="28575">
            <a:solidFill>
              <a:srgbClr val="CC0000"/>
            </a:solidFill>
            <a:prstDash val="solid"/>
            <a:round/>
            <a:headEnd len="med" w="med" type="none"/>
            <a:tailEnd len="med" w="med" type="none"/>
          </a:ln>
        </p:spPr>
      </p:cxnSp>
      <p:cxnSp>
        <p:nvCxnSpPr>
          <p:cNvPr id="127" name="Google Shape;127;p16"/>
          <p:cNvCxnSpPr>
            <a:stCxn id="98" idx="1"/>
            <a:endCxn id="128" idx="1"/>
          </p:cNvCxnSpPr>
          <p:nvPr/>
        </p:nvCxnSpPr>
        <p:spPr>
          <a:xfrm>
            <a:off x="1489138" y="1735163"/>
            <a:ext cx="1621500" cy="2098200"/>
          </a:xfrm>
          <a:prstGeom prst="bentConnector3">
            <a:avLst>
              <a:gd fmla="val 50004" name="adj1"/>
            </a:avLst>
          </a:prstGeom>
          <a:noFill/>
          <a:ln cap="flat" cmpd="sng" w="9525">
            <a:solidFill>
              <a:schemeClr val="dk2"/>
            </a:solidFill>
            <a:prstDash val="solid"/>
            <a:round/>
            <a:headEnd len="med" w="med" type="none"/>
            <a:tailEnd len="med" w="med" type="none"/>
          </a:ln>
        </p:spPr>
      </p:cxnSp>
      <p:cxnSp>
        <p:nvCxnSpPr>
          <p:cNvPr id="129" name="Google Shape;129;p16"/>
          <p:cNvCxnSpPr>
            <a:stCxn id="99" idx="1"/>
            <a:endCxn id="128" idx="1"/>
          </p:cNvCxnSpPr>
          <p:nvPr/>
        </p:nvCxnSpPr>
        <p:spPr>
          <a:xfrm>
            <a:off x="1489138" y="1992338"/>
            <a:ext cx="1621500" cy="1841100"/>
          </a:xfrm>
          <a:prstGeom prst="bentConnector3">
            <a:avLst>
              <a:gd fmla="val 50004" name="adj1"/>
            </a:avLst>
          </a:prstGeom>
          <a:noFill/>
          <a:ln cap="flat" cmpd="sng" w="9525">
            <a:solidFill>
              <a:schemeClr val="dk2"/>
            </a:solidFill>
            <a:prstDash val="solid"/>
            <a:round/>
            <a:headEnd len="med" w="med" type="none"/>
            <a:tailEnd len="med" w="med" type="none"/>
          </a:ln>
        </p:spPr>
      </p:cxnSp>
      <p:cxnSp>
        <p:nvCxnSpPr>
          <p:cNvPr id="130" name="Google Shape;130;p16"/>
          <p:cNvCxnSpPr>
            <a:stCxn id="100" idx="1"/>
            <a:endCxn id="131" idx="1"/>
          </p:cNvCxnSpPr>
          <p:nvPr/>
        </p:nvCxnSpPr>
        <p:spPr>
          <a:xfrm flipH="1" rot="10800000">
            <a:off x="1489138" y="2247713"/>
            <a:ext cx="1644900" cy="1800"/>
          </a:xfrm>
          <a:prstGeom prst="straightConnector1">
            <a:avLst/>
          </a:prstGeom>
          <a:noFill/>
          <a:ln cap="flat" cmpd="sng" w="9525">
            <a:solidFill>
              <a:srgbClr val="000000"/>
            </a:solidFill>
            <a:prstDash val="solid"/>
            <a:round/>
            <a:headEnd len="med" w="med" type="none"/>
            <a:tailEnd len="med" w="med" type="none"/>
          </a:ln>
        </p:spPr>
      </p:cxnSp>
      <p:cxnSp>
        <p:nvCxnSpPr>
          <p:cNvPr id="132" name="Google Shape;132;p16"/>
          <p:cNvCxnSpPr>
            <a:stCxn id="133" idx="3"/>
            <a:endCxn id="87" idx="1"/>
          </p:cNvCxnSpPr>
          <p:nvPr/>
        </p:nvCxnSpPr>
        <p:spPr>
          <a:xfrm flipH="1" rot="10800000">
            <a:off x="5727125" y="3560900"/>
            <a:ext cx="1250700" cy="212100"/>
          </a:xfrm>
          <a:prstGeom prst="bentConnector3">
            <a:avLst>
              <a:gd fmla="val 50000" name="adj1"/>
            </a:avLst>
          </a:prstGeom>
          <a:noFill/>
          <a:ln cap="flat" cmpd="sng" w="28575">
            <a:solidFill>
              <a:schemeClr val="dk2"/>
            </a:solidFill>
            <a:prstDash val="solid"/>
            <a:round/>
            <a:headEnd len="med" w="med" type="none"/>
            <a:tailEnd len="med" w="med" type="none"/>
          </a:ln>
        </p:spPr>
      </p:cxnSp>
      <p:cxnSp>
        <p:nvCxnSpPr>
          <p:cNvPr id="134" name="Google Shape;134;p16"/>
          <p:cNvCxnSpPr>
            <a:stCxn id="135" idx="3"/>
            <a:endCxn id="94" idx="3"/>
          </p:cNvCxnSpPr>
          <p:nvPr/>
        </p:nvCxnSpPr>
        <p:spPr>
          <a:xfrm flipH="1" rot="10800000">
            <a:off x="5720375" y="3282300"/>
            <a:ext cx="2820000" cy="843300"/>
          </a:xfrm>
          <a:prstGeom prst="bentConnector3">
            <a:avLst>
              <a:gd fmla="val 108446" name="adj1"/>
            </a:avLst>
          </a:prstGeom>
          <a:noFill/>
          <a:ln cap="flat" cmpd="sng" w="28575">
            <a:solidFill>
              <a:schemeClr val="dk2"/>
            </a:solidFill>
            <a:prstDash val="solid"/>
            <a:round/>
            <a:headEnd len="med" w="med" type="none"/>
            <a:tailEnd len="med" w="med" type="none"/>
          </a:ln>
        </p:spPr>
      </p:cxnSp>
      <p:cxnSp>
        <p:nvCxnSpPr>
          <p:cNvPr id="136" name="Google Shape;136;p16"/>
          <p:cNvCxnSpPr>
            <a:stCxn id="95" idx="3"/>
            <a:endCxn id="91" idx="3"/>
          </p:cNvCxnSpPr>
          <p:nvPr/>
        </p:nvCxnSpPr>
        <p:spPr>
          <a:xfrm flipH="1" rot="10800000">
            <a:off x="8540425" y="2456750"/>
            <a:ext cx="600" cy="11007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37" name="Google Shape;137;p16"/>
          <p:cNvCxnSpPr>
            <a:stCxn id="89" idx="3"/>
          </p:cNvCxnSpPr>
          <p:nvPr/>
        </p:nvCxnSpPr>
        <p:spPr>
          <a:xfrm>
            <a:off x="8540425" y="1924700"/>
            <a:ext cx="236100" cy="602400"/>
          </a:xfrm>
          <a:prstGeom prst="bentConnector2">
            <a:avLst/>
          </a:prstGeom>
          <a:noFill/>
          <a:ln cap="flat" cmpd="sng" w="19050">
            <a:solidFill>
              <a:schemeClr val="dk2"/>
            </a:solidFill>
            <a:prstDash val="solid"/>
            <a:round/>
            <a:headEnd len="med" w="med" type="none"/>
            <a:tailEnd len="med" w="med" type="none"/>
          </a:ln>
        </p:spPr>
      </p:cxnSp>
      <p:cxnSp>
        <p:nvCxnSpPr>
          <p:cNvPr id="138" name="Google Shape;138;p16"/>
          <p:cNvCxnSpPr>
            <a:stCxn id="139" idx="3"/>
            <a:endCxn id="89" idx="3"/>
          </p:cNvCxnSpPr>
          <p:nvPr/>
        </p:nvCxnSpPr>
        <p:spPr>
          <a:xfrm>
            <a:off x="5615975" y="1631025"/>
            <a:ext cx="2924400" cy="293700"/>
          </a:xfrm>
          <a:prstGeom prst="bentConnector5">
            <a:avLst>
              <a:gd fmla="val 21652" name="adj1"/>
              <a:gd fmla="val -469288" name="adj2"/>
              <a:gd fmla="val 108144" name="adj3"/>
            </a:avLst>
          </a:prstGeom>
          <a:noFill/>
          <a:ln cap="flat" cmpd="sng" w="19050">
            <a:solidFill>
              <a:schemeClr val="dk2"/>
            </a:solidFill>
            <a:prstDash val="solid"/>
            <a:round/>
            <a:headEnd len="med" w="med" type="none"/>
            <a:tailEnd len="med" w="med" type="none"/>
          </a:ln>
        </p:spPr>
      </p:cxnSp>
      <p:cxnSp>
        <p:nvCxnSpPr>
          <p:cNvPr id="140" name="Google Shape;140;p16"/>
          <p:cNvCxnSpPr>
            <a:stCxn id="141" idx="3"/>
            <a:endCxn id="84" idx="1"/>
          </p:cNvCxnSpPr>
          <p:nvPr/>
        </p:nvCxnSpPr>
        <p:spPr>
          <a:xfrm flipH="1" rot="10800000">
            <a:off x="5727000" y="2735400"/>
            <a:ext cx="1250700" cy="392100"/>
          </a:xfrm>
          <a:prstGeom prst="bentConnector3">
            <a:avLst>
              <a:gd fmla="val 24298" name="adj1"/>
            </a:avLst>
          </a:prstGeom>
          <a:noFill/>
          <a:ln cap="flat" cmpd="sng" w="9525">
            <a:solidFill>
              <a:schemeClr val="dk2"/>
            </a:solidFill>
            <a:prstDash val="solid"/>
            <a:round/>
            <a:headEnd len="med" w="med" type="none"/>
            <a:tailEnd len="med" w="med" type="none"/>
          </a:ln>
        </p:spPr>
      </p:cxnSp>
      <p:cxnSp>
        <p:nvCxnSpPr>
          <p:cNvPr id="142" name="Google Shape;142;p16"/>
          <p:cNvCxnSpPr>
            <a:stCxn id="141" idx="3"/>
            <a:endCxn id="85" idx="1"/>
          </p:cNvCxnSpPr>
          <p:nvPr/>
        </p:nvCxnSpPr>
        <p:spPr>
          <a:xfrm flipH="1" rot="10800000">
            <a:off x="5727000" y="3010500"/>
            <a:ext cx="1250700" cy="117000"/>
          </a:xfrm>
          <a:prstGeom prst="bentConnector3">
            <a:avLst>
              <a:gd fmla="val 24298" name="adj1"/>
            </a:avLst>
          </a:prstGeom>
          <a:noFill/>
          <a:ln cap="flat" cmpd="sng" w="9525">
            <a:solidFill>
              <a:schemeClr val="dk2"/>
            </a:solidFill>
            <a:prstDash val="solid"/>
            <a:round/>
            <a:headEnd len="med" w="med" type="none"/>
            <a:tailEnd len="med" w="med" type="none"/>
          </a:ln>
        </p:spPr>
      </p:cxnSp>
      <p:cxnSp>
        <p:nvCxnSpPr>
          <p:cNvPr id="143" name="Google Shape;143;p16"/>
          <p:cNvCxnSpPr>
            <a:stCxn id="141" idx="3"/>
            <a:endCxn id="93" idx="3"/>
          </p:cNvCxnSpPr>
          <p:nvPr/>
        </p:nvCxnSpPr>
        <p:spPr>
          <a:xfrm flipH="1" rot="10800000">
            <a:off x="5727000" y="3007200"/>
            <a:ext cx="2813400" cy="120300"/>
          </a:xfrm>
          <a:prstGeom prst="bentConnector5">
            <a:avLst>
              <a:gd fmla="val 10802" name="adj1"/>
              <a:gd fmla="val -942934" name="adj2"/>
              <a:gd fmla="val 114105" name="adj3"/>
            </a:avLst>
          </a:prstGeom>
          <a:noFill/>
          <a:ln cap="flat" cmpd="sng" w="9525">
            <a:solidFill>
              <a:schemeClr val="dk2"/>
            </a:solidFill>
            <a:prstDash val="solid"/>
            <a:round/>
            <a:headEnd len="med" w="med" type="none"/>
            <a:tailEnd len="med" w="med" type="none"/>
          </a:ln>
        </p:spPr>
      </p:cxnSp>
      <p:cxnSp>
        <p:nvCxnSpPr>
          <p:cNvPr id="144" name="Google Shape;144;p16"/>
          <p:cNvCxnSpPr>
            <a:stCxn id="145" idx="3"/>
            <a:endCxn id="80" idx="1"/>
          </p:cNvCxnSpPr>
          <p:nvPr/>
        </p:nvCxnSpPr>
        <p:spPr>
          <a:xfrm flipH="1" rot="10800000">
            <a:off x="5720375" y="1671250"/>
            <a:ext cx="1257600" cy="6174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6" name="Google Shape;146;p16"/>
          <p:cNvCxnSpPr>
            <a:stCxn id="145" idx="3"/>
            <a:endCxn id="81" idx="1"/>
          </p:cNvCxnSpPr>
          <p:nvPr/>
        </p:nvCxnSpPr>
        <p:spPr>
          <a:xfrm flipH="1" rot="10800000">
            <a:off x="5720375" y="1928050"/>
            <a:ext cx="1257600" cy="3606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7" name="Google Shape;147;p16"/>
          <p:cNvCxnSpPr>
            <a:stCxn id="145" idx="3"/>
            <a:endCxn id="82" idx="1"/>
          </p:cNvCxnSpPr>
          <p:nvPr/>
        </p:nvCxnSpPr>
        <p:spPr>
          <a:xfrm flipH="1" rot="10800000">
            <a:off x="5720375" y="2185150"/>
            <a:ext cx="1257600" cy="1035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8" name="Google Shape;148;p16"/>
          <p:cNvCxnSpPr>
            <a:stCxn id="145" idx="3"/>
            <a:endCxn id="83" idx="1"/>
          </p:cNvCxnSpPr>
          <p:nvPr/>
        </p:nvCxnSpPr>
        <p:spPr>
          <a:xfrm>
            <a:off x="5720375" y="2288650"/>
            <a:ext cx="1257600" cy="1716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9" name="Google Shape;149;p16"/>
          <p:cNvCxnSpPr>
            <a:stCxn id="145" idx="3"/>
            <a:endCxn id="86" idx="1"/>
          </p:cNvCxnSpPr>
          <p:nvPr/>
        </p:nvCxnSpPr>
        <p:spPr>
          <a:xfrm>
            <a:off x="5720375" y="2288650"/>
            <a:ext cx="1257600" cy="997200"/>
          </a:xfrm>
          <a:prstGeom prst="bentConnector3">
            <a:avLst>
              <a:gd fmla="val 50268" name="adj1"/>
            </a:avLst>
          </a:prstGeom>
          <a:noFill/>
          <a:ln cap="flat" cmpd="sng" w="9525">
            <a:solidFill>
              <a:schemeClr val="dk2"/>
            </a:solidFill>
            <a:prstDash val="solid"/>
            <a:round/>
            <a:headEnd len="med" w="med" type="none"/>
            <a:tailEnd len="med" w="med" type="none"/>
          </a:ln>
        </p:spPr>
      </p:cxnSp>
      <p:cxnSp>
        <p:nvCxnSpPr>
          <p:cNvPr id="150" name="Google Shape;150;p16"/>
          <p:cNvCxnSpPr>
            <a:stCxn id="141" idx="3"/>
          </p:cNvCxnSpPr>
          <p:nvPr/>
        </p:nvCxnSpPr>
        <p:spPr>
          <a:xfrm>
            <a:off x="5727000" y="3127500"/>
            <a:ext cx="303900" cy="847200"/>
          </a:xfrm>
          <a:prstGeom prst="bentConnector2">
            <a:avLst/>
          </a:prstGeom>
          <a:noFill/>
          <a:ln cap="flat" cmpd="sng" w="9525">
            <a:solidFill>
              <a:schemeClr val="dk2"/>
            </a:solidFill>
            <a:prstDash val="solid"/>
            <a:round/>
            <a:headEnd len="med" w="med" type="none"/>
            <a:tailEnd len="med" w="med" type="none"/>
          </a:ln>
        </p:spPr>
      </p:cxnSp>
      <p:cxnSp>
        <p:nvCxnSpPr>
          <p:cNvPr id="151" name="Google Shape;151;p16"/>
          <p:cNvCxnSpPr>
            <a:stCxn id="92" idx="3"/>
          </p:cNvCxnSpPr>
          <p:nvPr/>
        </p:nvCxnSpPr>
        <p:spPr>
          <a:xfrm>
            <a:off x="8540425" y="2731925"/>
            <a:ext cx="179700" cy="1263900"/>
          </a:xfrm>
          <a:prstGeom prst="bentConnector2">
            <a:avLst/>
          </a:prstGeom>
          <a:noFill/>
          <a:ln cap="flat" cmpd="sng" w="9525">
            <a:solidFill>
              <a:schemeClr val="dk2"/>
            </a:solidFill>
            <a:prstDash val="solid"/>
            <a:round/>
            <a:headEnd len="med" w="med" type="none"/>
            <a:tailEnd len="med" w="med" type="none"/>
          </a:ln>
        </p:spPr>
      </p:cxnSp>
      <p:cxnSp>
        <p:nvCxnSpPr>
          <p:cNvPr id="152" name="Google Shape;152;p16"/>
          <p:cNvCxnSpPr/>
          <p:nvPr/>
        </p:nvCxnSpPr>
        <p:spPr>
          <a:xfrm flipH="1" rot="10800000">
            <a:off x="6019425" y="3995925"/>
            <a:ext cx="2705400" cy="13200"/>
          </a:xfrm>
          <a:prstGeom prst="straightConnector1">
            <a:avLst/>
          </a:prstGeom>
          <a:noFill/>
          <a:ln cap="flat" cmpd="sng" w="9525">
            <a:solidFill>
              <a:schemeClr val="dk2"/>
            </a:solidFill>
            <a:prstDash val="solid"/>
            <a:round/>
            <a:headEnd len="med" w="med" type="none"/>
            <a:tailEnd len="med" w="med" type="none"/>
          </a:ln>
        </p:spPr>
      </p:cxnSp>
      <p:sp>
        <p:nvSpPr>
          <p:cNvPr id="153" name="Google Shape;153;p16"/>
          <p:cNvSpPr/>
          <p:nvPr/>
        </p:nvSpPr>
        <p:spPr>
          <a:xfrm>
            <a:off x="7272550" y="1307475"/>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+5V</a:t>
            </a:r>
            <a:endParaRPr sz="800"/>
          </a:p>
        </p:txBody>
      </p:sp>
      <p:sp>
        <p:nvSpPr>
          <p:cNvPr id="154" name="Google Shape;154;p16"/>
          <p:cNvSpPr/>
          <p:nvPr/>
        </p:nvSpPr>
        <p:spPr>
          <a:xfrm>
            <a:off x="7783550" y="1307475"/>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GND</a:t>
            </a:r>
            <a:endParaRPr sz="700"/>
          </a:p>
        </p:txBody>
      </p:sp>
      <p:cxnSp>
        <p:nvCxnSpPr>
          <p:cNvPr id="155" name="Google Shape;155;p16"/>
          <p:cNvCxnSpPr>
            <a:stCxn id="153" idx="0"/>
            <a:endCxn id="154" idx="0"/>
          </p:cNvCxnSpPr>
          <p:nvPr/>
        </p:nvCxnSpPr>
        <p:spPr>
          <a:xfrm flipH="1" rot="-5400000">
            <a:off x="7737250" y="1052325"/>
            <a:ext cx="600" cy="510900"/>
          </a:xfrm>
          <a:prstGeom prst="bentConnector3">
            <a:avLst>
              <a:gd fmla="val -39687500" name="adj1"/>
            </a:avLst>
          </a:prstGeom>
          <a:noFill/>
          <a:ln cap="flat" cmpd="sng" w="28575">
            <a:solidFill>
              <a:srgbClr val="CC0000"/>
            </a:solidFill>
            <a:prstDash val="solid"/>
            <a:round/>
            <a:headEnd len="med" w="med" type="none"/>
            <a:tailEnd len="med" w="med" type="none"/>
          </a:ln>
        </p:spPr>
      </p:cxnSp>
      <p:cxnSp>
        <p:nvCxnSpPr>
          <p:cNvPr id="156" name="Google Shape;156;p16"/>
          <p:cNvCxnSpPr/>
          <p:nvPr/>
        </p:nvCxnSpPr>
        <p:spPr>
          <a:xfrm rot="10800000">
            <a:off x="7743275" y="831600"/>
            <a:ext cx="0" cy="235200"/>
          </a:xfrm>
          <a:prstGeom prst="straightConnector1">
            <a:avLst/>
          </a:prstGeom>
          <a:noFill/>
          <a:ln cap="flat" cmpd="sng" w="28575">
            <a:solidFill>
              <a:srgbClr val="CC0000"/>
            </a:solidFill>
            <a:prstDash val="solid"/>
            <a:round/>
            <a:headEnd len="med" w="med" type="none"/>
            <a:tailEnd len="med" w="med" type="none"/>
          </a:ln>
        </p:spPr>
      </p:cxnSp>
      <p:sp>
        <p:nvSpPr>
          <p:cNvPr id="157" name="Google Shape;157;p16"/>
          <p:cNvSpPr/>
          <p:nvPr/>
        </p:nvSpPr>
        <p:spPr>
          <a:xfrm flipH="1">
            <a:off x="7227700" y="362067"/>
            <a:ext cx="1019700" cy="5280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rPr>
              <a:t>5V 2A Switching Supply</a:t>
            </a:r>
            <a:endParaRPr sz="800"/>
          </a:p>
        </p:txBody>
      </p:sp>
      <p:grpSp>
        <p:nvGrpSpPr>
          <p:cNvPr id="158" name="Google Shape;158;p16"/>
          <p:cNvGrpSpPr/>
          <p:nvPr/>
        </p:nvGrpSpPr>
        <p:grpSpPr>
          <a:xfrm>
            <a:off x="3110775" y="1307475"/>
            <a:ext cx="2616350" cy="3202500"/>
            <a:chOff x="1215800" y="1390350"/>
            <a:chExt cx="2616350" cy="3202500"/>
          </a:xfrm>
        </p:grpSpPr>
        <p:grpSp>
          <p:nvGrpSpPr>
            <p:cNvPr id="159" name="Google Shape;159;p16"/>
            <p:cNvGrpSpPr/>
            <p:nvPr/>
          </p:nvGrpSpPr>
          <p:grpSpPr>
            <a:xfrm>
              <a:off x="1472500" y="1390350"/>
              <a:ext cx="2359650" cy="3202500"/>
              <a:chOff x="1472500" y="1390350"/>
              <a:chExt cx="2359650" cy="3202500"/>
            </a:xfrm>
          </p:grpSpPr>
          <p:sp>
            <p:nvSpPr>
              <p:cNvPr id="160" name="Google Shape;160;p16"/>
              <p:cNvSpPr/>
              <p:nvPr/>
            </p:nvSpPr>
            <p:spPr>
              <a:xfrm>
                <a:off x="1472500" y="1390350"/>
                <a:ext cx="2055600" cy="32025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PocketBeagle</a:t>
                </a:r>
                <a:endParaRPr sz="1200"/>
              </a:p>
            </p:txBody>
          </p:sp>
          <p:sp>
            <p:nvSpPr>
              <p:cNvPr id="139" name="Google Shape;139;p16"/>
              <p:cNvSpPr/>
              <p:nvPr/>
            </p:nvSpPr>
            <p:spPr>
              <a:xfrm>
                <a:off x="3197500" y="1617450"/>
                <a:ext cx="5235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a:t>
                </a:r>
                <a:endParaRPr sz="800"/>
              </a:p>
            </p:txBody>
          </p:sp>
          <p:sp>
            <p:nvSpPr>
              <p:cNvPr id="145" name="Google Shape;145;p16"/>
              <p:cNvSpPr/>
              <p:nvPr/>
            </p:nvSpPr>
            <p:spPr>
              <a:xfrm>
                <a:off x="2980300" y="2133325"/>
                <a:ext cx="845100" cy="4764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GPIO,</a:t>
                </a:r>
                <a:endParaRPr sz="800"/>
              </a:p>
              <a:p>
                <a:pPr indent="0" lvl="0" marL="0" rtl="0" algn="ctr">
                  <a:spcBef>
                    <a:spcPts val="0"/>
                  </a:spcBef>
                  <a:spcAft>
                    <a:spcPts val="0"/>
                  </a:spcAft>
                  <a:buNone/>
                </a:pPr>
                <a:r>
                  <a:rPr lang="en" sz="800"/>
                  <a:t>59,58,57,</a:t>
                </a:r>
                <a:endParaRPr sz="800"/>
              </a:p>
              <a:p>
                <a:pPr indent="0" lvl="0" marL="0" rtl="0" algn="ctr">
                  <a:spcBef>
                    <a:spcPts val="0"/>
                  </a:spcBef>
                  <a:spcAft>
                    <a:spcPts val="0"/>
                  </a:spcAft>
                  <a:buNone/>
                </a:pPr>
                <a:r>
                  <a:rPr lang="en" sz="800"/>
                  <a:t>60, 52 </a:t>
                </a:r>
                <a:endParaRPr sz="800"/>
              </a:p>
            </p:txBody>
          </p:sp>
          <p:sp>
            <p:nvSpPr>
              <p:cNvPr id="141" name="Google Shape;141;p16"/>
              <p:cNvSpPr/>
              <p:nvPr/>
            </p:nvSpPr>
            <p:spPr>
              <a:xfrm>
                <a:off x="3228425" y="2996175"/>
                <a:ext cx="603600" cy="4284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AIN 1.8 V,</a:t>
                </a:r>
                <a:endParaRPr sz="800"/>
              </a:p>
              <a:p>
                <a:pPr indent="0" lvl="0" marL="0" rtl="0" algn="ctr">
                  <a:spcBef>
                    <a:spcPts val="0"/>
                  </a:spcBef>
                  <a:spcAft>
                    <a:spcPts val="0"/>
                  </a:spcAft>
                  <a:buNone/>
                </a:pPr>
                <a:r>
                  <a:rPr lang="en" sz="800"/>
                  <a:t>1,2,3,4</a:t>
                </a:r>
                <a:endParaRPr sz="800"/>
              </a:p>
            </p:txBody>
          </p:sp>
          <p:sp>
            <p:nvSpPr>
              <p:cNvPr id="133" name="Google Shape;133;p16"/>
              <p:cNvSpPr/>
              <p:nvPr/>
            </p:nvSpPr>
            <p:spPr>
              <a:xfrm>
                <a:off x="3308650" y="3719225"/>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PWM1</a:t>
                </a:r>
                <a:endParaRPr sz="800"/>
              </a:p>
            </p:txBody>
          </p:sp>
          <p:sp>
            <p:nvSpPr>
              <p:cNvPr id="135" name="Google Shape;135;p16"/>
              <p:cNvSpPr/>
              <p:nvPr/>
            </p:nvSpPr>
            <p:spPr>
              <a:xfrm>
                <a:off x="3301900" y="4071825"/>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PWM2</a:t>
                </a:r>
                <a:endParaRPr sz="800"/>
              </a:p>
            </p:txBody>
          </p:sp>
        </p:grpSp>
        <p:sp>
          <p:nvSpPr>
            <p:cNvPr id="123" name="Google Shape;123;p16"/>
            <p:cNvSpPr/>
            <p:nvPr/>
          </p:nvSpPr>
          <p:spPr>
            <a:xfrm>
              <a:off x="1215800" y="4132250"/>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PWM0</a:t>
              </a:r>
              <a:endParaRPr sz="800"/>
            </a:p>
          </p:txBody>
        </p:sp>
        <p:sp>
          <p:nvSpPr>
            <p:cNvPr id="118" name="Google Shape;118;p16"/>
            <p:cNvSpPr/>
            <p:nvPr/>
          </p:nvSpPr>
          <p:spPr>
            <a:xfrm>
              <a:off x="1239050" y="3118625"/>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SDA</a:t>
              </a:r>
              <a:endParaRPr sz="800"/>
            </a:p>
          </p:txBody>
        </p:sp>
        <p:sp>
          <p:nvSpPr>
            <p:cNvPr id="120" name="Google Shape;120;p16"/>
            <p:cNvSpPr/>
            <p:nvPr/>
          </p:nvSpPr>
          <p:spPr>
            <a:xfrm>
              <a:off x="1239050" y="3426900"/>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SCL</a:t>
              </a:r>
              <a:endParaRPr sz="800"/>
            </a:p>
          </p:txBody>
        </p:sp>
        <p:sp>
          <p:nvSpPr>
            <p:cNvPr id="114" name="Google Shape;114;p16"/>
            <p:cNvSpPr/>
            <p:nvPr/>
          </p:nvSpPr>
          <p:spPr>
            <a:xfrm>
              <a:off x="1239050" y="1885525"/>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a:t>
              </a:r>
              <a:endParaRPr sz="800"/>
            </a:p>
          </p:txBody>
        </p:sp>
        <p:sp>
          <p:nvSpPr>
            <p:cNvPr id="131" name="Google Shape;131;p16"/>
            <p:cNvSpPr/>
            <p:nvPr/>
          </p:nvSpPr>
          <p:spPr>
            <a:xfrm>
              <a:off x="1239050" y="2193800"/>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GPIO 111</a:t>
              </a:r>
              <a:endParaRPr sz="800"/>
            </a:p>
          </p:txBody>
        </p:sp>
        <p:sp>
          <p:nvSpPr>
            <p:cNvPr id="128" name="Google Shape;128;p16"/>
            <p:cNvSpPr/>
            <p:nvPr/>
          </p:nvSpPr>
          <p:spPr>
            <a:xfrm>
              <a:off x="1215800" y="3735175"/>
              <a:ext cx="757200" cy="3621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AIN 1.8V, 0,7</a:t>
              </a:r>
              <a:endParaRPr sz="800"/>
            </a:p>
          </p:txBody>
        </p:sp>
        <p:sp>
          <p:nvSpPr>
            <p:cNvPr id="116" name="Google Shape;116;p16"/>
            <p:cNvSpPr/>
            <p:nvPr/>
          </p:nvSpPr>
          <p:spPr>
            <a:xfrm>
              <a:off x="1239050" y="2502075"/>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3.3V</a:t>
              </a:r>
              <a:endParaRPr sz="800"/>
            </a:p>
          </p:txBody>
        </p:sp>
        <p:sp>
          <p:nvSpPr>
            <p:cNvPr id="126" name="Google Shape;126;p16"/>
            <p:cNvSpPr/>
            <p:nvPr/>
          </p:nvSpPr>
          <p:spPr>
            <a:xfrm>
              <a:off x="1239050" y="2810350"/>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Vout</a:t>
              </a:r>
              <a:endParaRPr sz="800"/>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p:nvPr/>
        </p:nvSpPr>
        <p:spPr>
          <a:xfrm flipH="1">
            <a:off x="1572300" y="2497200"/>
            <a:ext cx="1019700" cy="761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a:p>
            <a:pPr indent="0" lvl="0" marL="0" rtl="0" algn="ctr">
              <a:spcBef>
                <a:spcPts val="0"/>
              </a:spcBef>
              <a:spcAft>
                <a:spcPts val="0"/>
              </a:spcAft>
              <a:buNone/>
            </a:pPr>
            <a:r>
              <a:t/>
            </a:r>
            <a:endParaRPr sz="800"/>
          </a:p>
          <a:p>
            <a:pPr indent="0" lvl="0" marL="0" rtl="0" algn="ctr">
              <a:spcBef>
                <a:spcPts val="0"/>
              </a:spcBef>
              <a:spcAft>
                <a:spcPts val="0"/>
              </a:spcAft>
              <a:buNone/>
            </a:pPr>
            <a:r>
              <a:rPr lang="en" sz="800"/>
              <a:t>Joystick </a:t>
            </a:r>
            <a:endParaRPr sz="800"/>
          </a:p>
          <a:p>
            <a:pPr indent="0" lvl="0" marL="0" rtl="0" algn="ctr">
              <a:spcBef>
                <a:spcPts val="0"/>
              </a:spcBef>
              <a:spcAft>
                <a:spcPts val="0"/>
              </a:spcAft>
              <a:buNone/>
            </a:pPr>
            <a:r>
              <a:rPr lang="en" sz="800"/>
              <a:t>Module</a:t>
            </a:r>
            <a:endParaRPr sz="800"/>
          </a:p>
          <a:p>
            <a:pPr indent="0" lvl="0" marL="0" rtl="0" algn="ctr">
              <a:spcBef>
                <a:spcPts val="0"/>
              </a:spcBef>
              <a:spcAft>
                <a:spcPts val="0"/>
              </a:spcAft>
              <a:buNone/>
            </a:pPr>
            <a:r>
              <a:t/>
            </a:r>
            <a:endParaRPr sz="800"/>
          </a:p>
          <a:p>
            <a:pPr indent="0" lvl="0" marL="0" rtl="0" algn="ctr">
              <a:spcBef>
                <a:spcPts val="0"/>
              </a:spcBef>
              <a:spcAft>
                <a:spcPts val="0"/>
              </a:spcAft>
              <a:buNone/>
            </a:pPr>
            <a:r>
              <a:rPr b="1" lang="en" sz="800"/>
              <a:t>~5V Input</a:t>
            </a:r>
            <a:endParaRPr b="1" sz="800"/>
          </a:p>
          <a:p>
            <a:pPr indent="0" lvl="0" marL="0" rtl="0" algn="ctr">
              <a:spcBef>
                <a:spcPts val="0"/>
              </a:spcBef>
              <a:spcAft>
                <a:spcPts val="0"/>
              </a:spcAft>
              <a:buNone/>
            </a:pPr>
            <a:r>
              <a:t/>
            </a:r>
            <a:endParaRPr b="1" sz="800"/>
          </a:p>
          <a:p>
            <a:pPr indent="0" lvl="0" marL="0" rtl="0" algn="ctr">
              <a:spcBef>
                <a:spcPts val="0"/>
              </a:spcBef>
              <a:spcAft>
                <a:spcPts val="0"/>
              </a:spcAft>
              <a:buNone/>
            </a:pPr>
            <a:r>
              <a:t/>
            </a:r>
            <a:endParaRPr sz="800"/>
          </a:p>
        </p:txBody>
      </p:sp>
      <p:sp>
        <p:nvSpPr>
          <p:cNvPr id="166" name="Google Shape;166;p17"/>
          <p:cNvSpPr/>
          <p:nvPr/>
        </p:nvSpPr>
        <p:spPr>
          <a:xfrm flipH="1">
            <a:off x="1477850" y="1078875"/>
            <a:ext cx="1227000" cy="1217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t>HT16K33 LED Controller</a:t>
            </a:r>
            <a:endParaRPr sz="800"/>
          </a:p>
          <a:p>
            <a:pPr indent="0" lvl="0" marL="0" rtl="0" algn="ctr">
              <a:spcBef>
                <a:spcPts val="0"/>
              </a:spcBef>
              <a:spcAft>
                <a:spcPts val="0"/>
              </a:spcAft>
              <a:buClr>
                <a:schemeClr val="dk1"/>
              </a:buClr>
              <a:buSzPts val="1100"/>
              <a:buFont typeface="Arial"/>
              <a:buNone/>
            </a:pPr>
            <a:r>
              <a:t/>
            </a:r>
            <a:endParaRPr sz="800"/>
          </a:p>
          <a:p>
            <a:pPr indent="0" lvl="0" marL="0" rtl="0" algn="ctr">
              <a:spcBef>
                <a:spcPts val="0"/>
              </a:spcBef>
              <a:spcAft>
                <a:spcPts val="0"/>
              </a:spcAft>
              <a:buClr>
                <a:schemeClr val="dk1"/>
              </a:buClr>
              <a:buSzPts val="1100"/>
              <a:buFont typeface="Arial"/>
              <a:buNone/>
            </a:pPr>
            <a:r>
              <a:rPr b="1" lang="en" sz="700"/>
              <a:t>~3.3V Input (Supply Voltage up to ~6.5V)</a:t>
            </a:r>
            <a:endParaRPr b="1" sz="700"/>
          </a:p>
          <a:p>
            <a:pPr indent="0" lvl="0" marL="0" rtl="0" algn="ctr">
              <a:spcBef>
                <a:spcPts val="0"/>
              </a:spcBef>
              <a:spcAft>
                <a:spcPts val="0"/>
              </a:spcAft>
              <a:buClr>
                <a:schemeClr val="dk1"/>
              </a:buClr>
              <a:buSzPts val="1100"/>
              <a:buFont typeface="Arial"/>
              <a:buNone/>
            </a:pPr>
            <a:r>
              <a:t/>
            </a:r>
            <a:endParaRPr b="1" sz="700"/>
          </a:p>
          <a:p>
            <a:pPr indent="0" lvl="0" marL="0" rtl="0" algn="ctr">
              <a:spcBef>
                <a:spcPts val="0"/>
              </a:spcBef>
              <a:spcAft>
                <a:spcPts val="0"/>
              </a:spcAft>
              <a:buClr>
                <a:schemeClr val="dk1"/>
              </a:buClr>
              <a:buSzPts val="1100"/>
              <a:buFont typeface="Arial"/>
              <a:buNone/>
            </a:pPr>
            <a:r>
              <a:rPr b="1" lang="en" sz="700"/>
              <a:t>Max 2mA (Rated for 5V input)</a:t>
            </a:r>
            <a:endParaRPr b="1" sz="700"/>
          </a:p>
          <a:p>
            <a:pPr indent="0" lvl="0" marL="0" rtl="0" algn="ctr">
              <a:spcBef>
                <a:spcPts val="0"/>
              </a:spcBef>
              <a:spcAft>
                <a:spcPts val="0"/>
              </a:spcAft>
              <a:buClr>
                <a:schemeClr val="dk1"/>
              </a:buClr>
              <a:buSzPts val="1100"/>
              <a:buFont typeface="Arial"/>
              <a:buNone/>
            </a:pPr>
            <a:r>
              <a:t/>
            </a:r>
            <a:endParaRPr b="1" sz="800"/>
          </a:p>
        </p:txBody>
      </p:sp>
      <p:sp>
        <p:nvSpPr>
          <p:cNvPr id="167" name="Google Shape;167;p17"/>
          <p:cNvSpPr/>
          <p:nvPr/>
        </p:nvSpPr>
        <p:spPr>
          <a:xfrm flipH="1">
            <a:off x="1509900" y="3459575"/>
            <a:ext cx="1144500" cy="9972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Passive </a:t>
            </a:r>
            <a:endParaRPr sz="800"/>
          </a:p>
          <a:p>
            <a:pPr indent="0" lvl="0" marL="0" rtl="0" algn="ctr">
              <a:spcBef>
                <a:spcPts val="0"/>
              </a:spcBef>
              <a:spcAft>
                <a:spcPts val="0"/>
              </a:spcAft>
              <a:buNone/>
            </a:pPr>
            <a:r>
              <a:rPr lang="en" sz="800"/>
              <a:t>Buzzer</a:t>
            </a:r>
            <a:endParaRPr sz="800"/>
          </a:p>
          <a:p>
            <a:pPr indent="0" lvl="0" marL="0" rtl="0" algn="ctr">
              <a:spcBef>
                <a:spcPts val="0"/>
              </a:spcBef>
              <a:spcAft>
                <a:spcPts val="0"/>
              </a:spcAft>
              <a:buNone/>
            </a:pPr>
            <a:r>
              <a:t/>
            </a:r>
            <a:endParaRPr sz="700"/>
          </a:p>
          <a:p>
            <a:pPr indent="0" lvl="0" marL="0" rtl="0" algn="ctr">
              <a:spcBef>
                <a:spcPts val="0"/>
              </a:spcBef>
              <a:spcAft>
                <a:spcPts val="0"/>
              </a:spcAft>
              <a:buNone/>
            </a:pPr>
            <a:r>
              <a:rPr b="1" lang="en" sz="700"/>
              <a:t>AC Input, ~0-5V</a:t>
            </a:r>
            <a:br>
              <a:rPr b="1" lang="en" sz="700"/>
            </a:br>
            <a:r>
              <a:rPr b="1" lang="en" sz="700"/>
              <a:t>Rated current &lt;30mA</a:t>
            </a:r>
            <a:endParaRPr b="1" sz="700"/>
          </a:p>
        </p:txBody>
      </p:sp>
      <p:grpSp>
        <p:nvGrpSpPr>
          <p:cNvPr id="168" name="Google Shape;168;p17"/>
          <p:cNvGrpSpPr/>
          <p:nvPr/>
        </p:nvGrpSpPr>
        <p:grpSpPr>
          <a:xfrm>
            <a:off x="3263175" y="1078875"/>
            <a:ext cx="2312300" cy="3202500"/>
            <a:chOff x="1215800" y="1390350"/>
            <a:chExt cx="2312300" cy="3202500"/>
          </a:xfrm>
        </p:grpSpPr>
        <p:sp>
          <p:nvSpPr>
            <p:cNvPr id="169" name="Google Shape;169;p17"/>
            <p:cNvSpPr/>
            <p:nvPr/>
          </p:nvSpPr>
          <p:spPr>
            <a:xfrm>
              <a:off x="1472500" y="1390350"/>
              <a:ext cx="2055600" cy="32025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t>PocketBeagle</a:t>
              </a:r>
              <a:endParaRPr b="1" sz="1200"/>
            </a:p>
            <a:p>
              <a:pPr indent="0" lvl="0" marL="0" rtl="0" algn="ctr">
                <a:spcBef>
                  <a:spcPts val="0"/>
                </a:spcBef>
                <a:spcAft>
                  <a:spcPts val="0"/>
                </a:spcAft>
                <a:buNone/>
              </a:pPr>
              <a:r>
                <a:t/>
              </a:r>
              <a:endParaRPr b="1" sz="1200"/>
            </a:p>
            <a:p>
              <a:pPr indent="0" lvl="0" marL="0" rtl="0" algn="ctr">
                <a:spcBef>
                  <a:spcPts val="0"/>
                </a:spcBef>
                <a:spcAft>
                  <a:spcPts val="0"/>
                </a:spcAft>
                <a:buNone/>
              </a:pPr>
              <a:r>
                <a:rPr lang="en" sz="800"/>
                <a:t>Uses 5V microUSB power input</a:t>
              </a:r>
              <a:endParaRPr sz="800"/>
            </a:p>
            <a:p>
              <a:pPr indent="0" lvl="0" marL="0" rtl="0" algn="ctr">
                <a:spcBef>
                  <a:spcPts val="0"/>
                </a:spcBef>
                <a:spcAft>
                  <a:spcPts val="0"/>
                </a:spcAft>
                <a:buNone/>
              </a:pPr>
              <a:r>
                <a:t/>
              </a:r>
              <a:endParaRPr b="1" sz="1200"/>
            </a:p>
            <a:p>
              <a:pPr indent="0" lvl="0" marL="0" rtl="0" algn="ctr">
                <a:spcBef>
                  <a:spcPts val="0"/>
                </a:spcBef>
                <a:spcAft>
                  <a:spcPts val="0"/>
                </a:spcAft>
                <a:buNone/>
              </a:pPr>
              <a:r>
                <a:t/>
              </a:r>
              <a:endParaRPr b="1" sz="1200"/>
            </a:p>
          </p:txBody>
        </p:sp>
        <p:sp>
          <p:nvSpPr>
            <p:cNvPr id="170" name="Google Shape;170;p17"/>
            <p:cNvSpPr/>
            <p:nvPr/>
          </p:nvSpPr>
          <p:spPr>
            <a:xfrm>
              <a:off x="1215800" y="4132250"/>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PWM0</a:t>
              </a:r>
              <a:endParaRPr sz="800"/>
            </a:p>
          </p:txBody>
        </p:sp>
        <p:sp>
          <p:nvSpPr>
            <p:cNvPr id="171" name="Google Shape;171;p17"/>
            <p:cNvSpPr/>
            <p:nvPr/>
          </p:nvSpPr>
          <p:spPr>
            <a:xfrm>
              <a:off x="1215800" y="2917925"/>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Vout</a:t>
              </a:r>
              <a:endParaRPr sz="800"/>
            </a:p>
          </p:txBody>
        </p:sp>
        <p:sp>
          <p:nvSpPr>
            <p:cNvPr id="172" name="Google Shape;172;p17"/>
            <p:cNvSpPr/>
            <p:nvPr/>
          </p:nvSpPr>
          <p:spPr>
            <a:xfrm>
              <a:off x="1215800" y="3272763"/>
              <a:ext cx="757200" cy="3621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AIN 1.8V, 0</a:t>
              </a:r>
              <a:endParaRPr sz="800"/>
            </a:p>
          </p:txBody>
        </p:sp>
        <p:sp>
          <p:nvSpPr>
            <p:cNvPr id="173" name="Google Shape;173;p17"/>
            <p:cNvSpPr/>
            <p:nvPr/>
          </p:nvSpPr>
          <p:spPr>
            <a:xfrm>
              <a:off x="1239050" y="1863325"/>
              <a:ext cx="4770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3.3V</a:t>
              </a:r>
              <a:endParaRPr sz="800"/>
            </a:p>
          </p:txBody>
        </p:sp>
      </p:grpSp>
      <p:sp>
        <p:nvSpPr>
          <p:cNvPr id="174" name="Google Shape;174;p17"/>
          <p:cNvSpPr/>
          <p:nvPr/>
        </p:nvSpPr>
        <p:spPr>
          <a:xfrm>
            <a:off x="6840900" y="1931025"/>
            <a:ext cx="1331400" cy="14982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32x32 </a:t>
            </a:r>
            <a:r>
              <a:rPr lang="en" sz="800"/>
              <a:t>Adafruit RGB</a:t>
            </a:r>
            <a:endParaRPr sz="800"/>
          </a:p>
          <a:p>
            <a:pPr indent="0" lvl="0" marL="0" rtl="0" algn="ctr">
              <a:spcBef>
                <a:spcPts val="0"/>
              </a:spcBef>
              <a:spcAft>
                <a:spcPts val="0"/>
              </a:spcAft>
              <a:buNone/>
            </a:pPr>
            <a:r>
              <a:rPr lang="en" sz="800"/>
              <a:t>LED Matrix Panel</a:t>
            </a:r>
            <a:endParaRPr sz="800"/>
          </a:p>
          <a:p>
            <a:pPr indent="0" lvl="0" marL="0" rtl="0" algn="ctr">
              <a:spcBef>
                <a:spcPts val="0"/>
              </a:spcBef>
              <a:spcAft>
                <a:spcPts val="0"/>
              </a:spcAft>
              <a:buNone/>
            </a:pPr>
            <a:r>
              <a:t/>
            </a:r>
            <a:endParaRPr sz="800"/>
          </a:p>
          <a:p>
            <a:pPr indent="0" lvl="0" marL="0" rtl="0" algn="ctr">
              <a:spcBef>
                <a:spcPts val="0"/>
              </a:spcBef>
              <a:spcAft>
                <a:spcPts val="0"/>
              </a:spcAft>
              <a:buNone/>
            </a:pPr>
            <a:r>
              <a:rPr b="1" lang="en" sz="800"/>
              <a:t>~5V Required</a:t>
            </a:r>
            <a:endParaRPr b="1" sz="800"/>
          </a:p>
          <a:p>
            <a:pPr indent="0" lvl="0" marL="0" rtl="0" algn="ctr">
              <a:spcBef>
                <a:spcPts val="0"/>
              </a:spcBef>
              <a:spcAft>
                <a:spcPts val="0"/>
              </a:spcAft>
              <a:buNone/>
            </a:pPr>
            <a:r>
              <a:rPr b="1" lang="en" sz="800"/>
              <a:t>Minimum of 4A</a:t>
            </a:r>
            <a:endParaRPr b="1" sz="800"/>
          </a:p>
        </p:txBody>
      </p:sp>
      <p:sp>
        <p:nvSpPr>
          <p:cNvPr id="175" name="Google Shape;175;p17"/>
          <p:cNvSpPr txBox="1"/>
          <p:nvPr>
            <p:ph type="title"/>
          </p:nvPr>
        </p:nvSpPr>
        <p:spPr>
          <a:xfrm>
            <a:off x="230675" y="152700"/>
            <a:ext cx="861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Courier New"/>
                <a:ea typeface="Courier New"/>
                <a:cs typeface="Courier New"/>
                <a:sym typeface="Courier New"/>
              </a:rPr>
              <a:t>Power</a:t>
            </a:r>
            <a:r>
              <a:rPr b="1" lang="en" sz="1700">
                <a:latin typeface="Courier New"/>
                <a:ea typeface="Courier New"/>
                <a:cs typeface="Courier New"/>
                <a:sym typeface="Courier New"/>
              </a:rPr>
              <a:t> Block Diagram</a:t>
            </a:r>
            <a:endParaRPr b="1" sz="1700">
              <a:latin typeface="Courier New"/>
              <a:ea typeface="Courier New"/>
              <a:cs typeface="Courier New"/>
              <a:sym typeface="Courier New"/>
            </a:endParaRPr>
          </a:p>
        </p:txBody>
      </p:sp>
      <p:cxnSp>
        <p:nvCxnSpPr>
          <p:cNvPr id="176" name="Google Shape;176;p17"/>
          <p:cNvCxnSpPr>
            <a:stCxn id="169" idx="3"/>
            <a:endCxn id="174" idx="1"/>
          </p:cNvCxnSpPr>
          <p:nvPr/>
        </p:nvCxnSpPr>
        <p:spPr>
          <a:xfrm>
            <a:off x="5575475" y="2680125"/>
            <a:ext cx="1265400" cy="0"/>
          </a:xfrm>
          <a:prstGeom prst="straightConnector1">
            <a:avLst/>
          </a:prstGeom>
          <a:noFill/>
          <a:ln cap="flat" cmpd="sng" w="9525">
            <a:solidFill>
              <a:schemeClr val="dk2"/>
            </a:solidFill>
            <a:prstDash val="solid"/>
            <a:round/>
            <a:headEnd len="med" w="med" type="triangle"/>
            <a:tailEnd len="med" w="med" type="none"/>
          </a:ln>
        </p:spPr>
      </p:cxnSp>
      <p:cxnSp>
        <p:nvCxnSpPr>
          <p:cNvPr id="177" name="Google Shape;177;p17"/>
          <p:cNvCxnSpPr>
            <a:stCxn id="170" idx="1"/>
            <a:endCxn id="167" idx="1"/>
          </p:cNvCxnSpPr>
          <p:nvPr/>
        </p:nvCxnSpPr>
        <p:spPr>
          <a:xfrm flipH="1">
            <a:off x="2654475" y="3957425"/>
            <a:ext cx="608700" cy="900"/>
          </a:xfrm>
          <a:prstGeom prst="straightConnector1">
            <a:avLst/>
          </a:prstGeom>
          <a:noFill/>
          <a:ln cap="flat" cmpd="sng" w="9525">
            <a:solidFill>
              <a:schemeClr val="dk2"/>
            </a:solidFill>
            <a:prstDash val="solid"/>
            <a:round/>
            <a:headEnd len="med" w="med" type="none"/>
            <a:tailEnd len="med" w="med" type="triangle"/>
          </a:ln>
        </p:spPr>
      </p:cxnSp>
      <p:cxnSp>
        <p:nvCxnSpPr>
          <p:cNvPr id="178" name="Google Shape;178;p17"/>
          <p:cNvCxnSpPr>
            <a:stCxn id="179" idx="2"/>
            <a:endCxn id="174" idx="0"/>
          </p:cNvCxnSpPr>
          <p:nvPr/>
        </p:nvCxnSpPr>
        <p:spPr>
          <a:xfrm>
            <a:off x="7506600" y="1369225"/>
            <a:ext cx="0" cy="561900"/>
          </a:xfrm>
          <a:prstGeom prst="straightConnector1">
            <a:avLst/>
          </a:prstGeom>
          <a:noFill/>
          <a:ln cap="flat" cmpd="sng" w="9525">
            <a:solidFill>
              <a:schemeClr val="dk2"/>
            </a:solidFill>
            <a:prstDash val="solid"/>
            <a:round/>
            <a:headEnd len="med" w="med" type="none"/>
            <a:tailEnd len="med" w="med" type="triangle"/>
          </a:ln>
        </p:spPr>
      </p:cxnSp>
      <p:sp>
        <p:nvSpPr>
          <p:cNvPr id="179" name="Google Shape;179;p17"/>
          <p:cNvSpPr/>
          <p:nvPr/>
        </p:nvSpPr>
        <p:spPr>
          <a:xfrm>
            <a:off x="6972000" y="932125"/>
            <a:ext cx="1069200" cy="4371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5V 2A Switching Supply</a:t>
            </a:r>
            <a:endParaRPr sz="800"/>
          </a:p>
        </p:txBody>
      </p:sp>
      <p:cxnSp>
        <p:nvCxnSpPr>
          <p:cNvPr id="180" name="Google Shape;180;p17"/>
          <p:cNvCxnSpPr>
            <a:stCxn id="166" idx="1"/>
            <a:endCxn id="173" idx="1"/>
          </p:cNvCxnSpPr>
          <p:nvPr/>
        </p:nvCxnSpPr>
        <p:spPr>
          <a:xfrm>
            <a:off x="2704850" y="1687425"/>
            <a:ext cx="581700" cy="1200"/>
          </a:xfrm>
          <a:prstGeom prst="straightConnector1">
            <a:avLst/>
          </a:prstGeom>
          <a:noFill/>
          <a:ln cap="flat" cmpd="sng" w="9525">
            <a:solidFill>
              <a:schemeClr val="dk2"/>
            </a:solidFill>
            <a:prstDash val="solid"/>
            <a:round/>
            <a:headEnd len="med" w="med" type="triangle"/>
            <a:tailEnd len="med" w="med" type="none"/>
          </a:ln>
        </p:spPr>
      </p:cxnSp>
      <p:cxnSp>
        <p:nvCxnSpPr>
          <p:cNvPr id="181" name="Google Shape;181;p17"/>
          <p:cNvCxnSpPr>
            <a:stCxn id="165" idx="1"/>
            <a:endCxn id="171" idx="1"/>
          </p:cNvCxnSpPr>
          <p:nvPr/>
        </p:nvCxnSpPr>
        <p:spPr>
          <a:xfrm flipH="1" rot="10800000">
            <a:off x="2592000" y="2743050"/>
            <a:ext cx="671100" cy="134700"/>
          </a:xfrm>
          <a:prstGeom prst="straightConnector1">
            <a:avLst/>
          </a:prstGeom>
          <a:noFill/>
          <a:ln cap="flat" cmpd="sng" w="9525">
            <a:solidFill>
              <a:schemeClr val="dk2"/>
            </a:solidFill>
            <a:prstDash val="solid"/>
            <a:round/>
            <a:headEnd len="med" w="med" type="triangle"/>
            <a:tailEnd len="med" w="med" type="none"/>
          </a:ln>
        </p:spPr>
      </p:cxnSp>
      <p:cxnSp>
        <p:nvCxnSpPr>
          <p:cNvPr id="182" name="Google Shape;182;p17"/>
          <p:cNvCxnSpPr>
            <a:stCxn id="165" idx="1"/>
            <a:endCxn id="172" idx="1"/>
          </p:cNvCxnSpPr>
          <p:nvPr/>
        </p:nvCxnSpPr>
        <p:spPr>
          <a:xfrm>
            <a:off x="2592000" y="2877750"/>
            <a:ext cx="671100" cy="264600"/>
          </a:xfrm>
          <a:prstGeom prst="straightConnector1">
            <a:avLst/>
          </a:prstGeom>
          <a:noFill/>
          <a:ln cap="flat" cmpd="sng" w="9525">
            <a:solidFill>
              <a:schemeClr val="dk2"/>
            </a:solidFill>
            <a:prstDash val="solid"/>
            <a:round/>
            <a:headEnd len="med" w="med" type="none"/>
            <a:tailEnd len="med" w="med" type="triangle"/>
          </a:ln>
        </p:spPr>
      </p:cxnSp>
      <p:sp>
        <p:nvSpPr>
          <p:cNvPr id="183" name="Google Shape;183;p17"/>
          <p:cNvSpPr txBox="1"/>
          <p:nvPr/>
        </p:nvSpPr>
        <p:spPr>
          <a:xfrm>
            <a:off x="4022575" y="2897675"/>
            <a:ext cx="793500" cy="5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t>Analog Input reads current from Joystick </a:t>
            </a:r>
            <a:endParaRPr sz="700"/>
          </a:p>
        </p:txBody>
      </p:sp>
      <p:sp>
        <p:nvSpPr>
          <p:cNvPr id="184" name="Google Shape;184;p17"/>
          <p:cNvSpPr txBox="1"/>
          <p:nvPr/>
        </p:nvSpPr>
        <p:spPr>
          <a:xfrm>
            <a:off x="5535200" y="2390500"/>
            <a:ext cx="859800" cy="2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3.3V</a:t>
            </a:r>
            <a:endParaRPr sz="900"/>
          </a:p>
        </p:txBody>
      </p:sp>
      <p:sp>
        <p:nvSpPr>
          <p:cNvPr id="185" name="Google Shape;185;p17"/>
          <p:cNvSpPr txBox="1"/>
          <p:nvPr/>
        </p:nvSpPr>
        <p:spPr>
          <a:xfrm>
            <a:off x="6526450" y="2390500"/>
            <a:ext cx="335400" cy="2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r>
              <a:rPr lang="en" sz="900"/>
              <a:t>V</a:t>
            </a:r>
            <a:endParaRPr sz="900"/>
          </a:p>
        </p:txBody>
      </p:sp>
      <p:sp>
        <p:nvSpPr>
          <p:cNvPr id="186" name="Google Shape;186;p17"/>
          <p:cNvSpPr txBox="1"/>
          <p:nvPr/>
        </p:nvSpPr>
        <p:spPr>
          <a:xfrm>
            <a:off x="5811850" y="2603925"/>
            <a:ext cx="859800" cy="36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t>Level shifters/</a:t>
            </a:r>
            <a:endParaRPr sz="700"/>
          </a:p>
          <a:p>
            <a:pPr indent="0" lvl="0" marL="0" rtl="0" algn="ctr">
              <a:spcBef>
                <a:spcPts val="0"/>
              </a:spcBef>
              <a:spcAft>
                <a:spcPts val="0"/>
              </a:spcAft>
              <a:buNone/>
            </a:pPr>
            <a:r>
              <a:rPr lang="en" sz="700"/>
              <a:t>translators</a:t>
            </a:r>
            <a:endParaRPr sz="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8"/>
          <p:cNvSpPr txBox="1"/>
          <p:nvPr>
            <p:ph type="title"/>
          </p:nvPr>
        </p:nvSpPr>
        <p:spPr>
          <a:xfrm>
            <a:off x="181700" y="54450"/>
            <a:ext cx="8685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ourier New"/>
                <a:ea typeface="Courier New"/>
                <a:cs typeface="Courier New"/>
                <a:sym typeface="Courier New"/>
              </a:rPr>
              <a:t>Components / Budget </a:t>
            </a:r>
            <a:endParaRPr b="1" sz="2300">
              <a:latin typeface="Courier New"/>
              <a:ea typeface="Courier New"/>
              <a:cs typeface="Courier New"/>
              <a:sym typeface="Courier New"/>
            </a:endParaRPr>
          </a:p>
        </p:txBody>
      </p:sp>
      <p:graphicFrame>
        <p:nvGraphicFramePr>
          <p:cNvPr id="192" name="Google Shape;192;p18"/>
          <p:cNvGraphicFramePr/>
          <p:nvPr/>
        </p:nvGraphicFramePr>
        <p:xfrm>
          <a:off x="2077125" y="571100"/>
          <a:ext cx="3000000" cy="3000000"/>
        </p:xfrm>
        <a:graphic>
          <a:graphicData uri="http://schemas.openxmlformats.org/drawingml/2006/table">
            <a:tbl>
              <a:tblPr>
                <a:noFill/>
                <a:tableStyleId>{74A432E8-A353-4037-A50D-7063C63309A7}</a:tableStyleId>
              </a:tblPr>
              <a:tblGrid>
                <a:gridCol w="2913700"/>
                <a:gridCol w="989050"/>
                <a:gridCol w="991675"/>
              </a:tblGrid>
              <a:tr h="235525">
                <a:tc>
                  <a:txBody>
                    <a:bodyPr/>
                    <a:lstStyle/>
                    <a:p>
                      <a:pPr indent="0" lvl="0" marL="0" rtl="0" algn="l">
                        <a:spcBef>
                          <a:spcPts val="0"/>
                        </a:spcBef>
                        <a:spcAft>
                          <a:spcPts val="0"/>
                        </a:spcAft>
                        <a:buNone/>
                      </a:pPr>
                      <a:r>
                        <a:rPr b="1" lang="en" sz="900">
                          <a:latin typeface="Roboto Mono"/>
                          <a:ea typeface="Roboto Mono"/>
                          <a:cs typeface="Roboto Mono"/>
                          <a:sym typeface="Roboto Mono"/>
                        </a:rPr>
                        <a:t>Component</a:t>
                      </a:r>
                      <a:endParaRPr b="1" sz="900">
                        <a:latin typeface="Roboto Mono"/>
                        <a:ea typeface="Roboto Mono"/>
                        <a:cs typeface="Roboto Mono"/>
                        <a:sym typeface="Roboto Mono"/>
                      </a:endParaRPr>
                    </a:p>
                  </a:txBody>
                  <a:tcPr marT="91425" marB="91425" marR="91425" marL="91425"/>
                </a:tc>
                <a:tc>
                  <a:txBody>
                    <a:bodyPr/>
                    <a:lstStyle/>
                    <a:p>
                      <a:pPr indent="0" lvl="0" marL="0" rtl="0" algn="l">
                        <a:spcBef>
                          <a:spcPts val="0"/>
                        </a:spcBef>
                        <a:spcAft>
                          <a:spcPts val="0"/>
                        </a:spcAft>
                        <a:buNone/>
                      </a:pPr>
                      <a:r>
                        <a:rPr b="1" lang="en" sz="900">
                          <a:latin typeface="Roboto Mono"/>
                          <a:ea typeface="Roboto Mono"/>
                          <a:cs typeface="Roboto Mono"/>
                          <a:sym typeface="Roboto Mono"/>
                        </a:rPr>
                        <a:t>Need to Buy</a:t>
                      </a:r>
                      <a:endParaRPr b="1" sz="900">
                        <a:latin typeface="Roboto Mono"/>
                        <a:ea typeface="Roboto Mono"/>
                        <a:cs typeface="Roboto Mono"/>
                        <a:sym typeface="Roboto Mono"/>
                      </a:endParaRPr>
                    </a:p>
                  </a:txBody>
                  <a:tcPr marT="91425" marB="91425" marR="91425" marL="91425"/>
                </a:tc>
                <a:tc>
                  <a:txBody>
                    <a:bodyPr/>
                    <a:lstStyle/>
                    <a:p>
                      <a:pPr indent="0" lvl="0" marL="0" rtl="0" algn="l">
                        <a:spcBef>
                          <a:spcPts val="0"/>
                        </a:spcBef>
                        <a:spcAft>
                          <a:spcPts val="0"/>
                        </a:spcAft>
                        <a:buNone/>
                      </a:pPr>
                      <a:r>
                        <a:rPr b="1" lang="en" sz="900">
                          <a:latin typeface="Roboto Mono"/>
                          <a:ea typeface="Roboto Mono"/>
                          <a:cs typeface="Roboto Mono"/>
                          <a:sym typeface="Roboto Mono"/>
                        </a:rPr>
                        <a:t>Cost</a:t>
                      </a:r>
                      <a:endParaRPr b="1" sz="900">
                        <a:latin typeface="Roboto Mono"/>
                        <a:ea typeface="Roboto Mono"/>
                        <a:cs typeface="Roboto Mono"/>
                        <a:sym typeface="Roboto Mono"/>
                      </a:endParaRPr>
                    </a:p>
                  </a:txBody>
                  <a:tcPr marT="91425" marB="91425" marR="91425" marL="91425"/>
                </a:tc>
              </a:tr>
              <a:tr h="396200">
                <a:tc>
                  <a:txBody>
                    <a:bodyPr/>
                    <a:lstStyle/>
                    <a:p>
                      <a:pPr indent="0" lvl="0" marL="0" rtl="0" algn="l">
                        <a:spcBef>
                          <a:spcPts val="0"/>
                        </a:spcBef>
                        <a:spcAft>
                          <a:spcPts val="0"/>
                        </a:spcAft>
                        <a:buNone/>
                      </a:pPr>
                      <a:r>
                        <a:rPr lang="en" sz="1000" u="sng">
                          <a:solidFill>
                            <a:schemeClr val="hlink"/>
                          </a:solidFill>
                          <a:hlinkClick r:id="rId3"/>
                        </a:rPr>
                        <a:t>Beagleboard.org Pocket Beagle</a:t>
                      </a:r>
                      <a:endParaRPr sz="1000"/>
                    </a:p>
                  </a:txBody>
                  <a:tcPr marT="91425" marB="91425" marR="91425" marL="91425"/>
                </a:tc>
                <a:tc>
                  <a:txBody>
                    <a:bodyPr/>
                    <a:lstStyle/>
                    <a:p>
                      <a:pPr indent="0" lvl="0" marL="0" rtl="0" algn="l">
                        <a:spcBef>
                          <a:spcPts val="0"/>
                        </a:spcBef>
                        <a:spcAft>
                          <a:spcPts val="0"/>
                        </a:spcAft>
                        <a:buNone/>
                      </a:pPr>
                      <a:r>
                        <a:rPr lang="en" sz="1000"/>
                        <a:t>No</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4"/>
                        </a:rPr>
                        <a:t>$28.50</a:t>
                      </a:r>
                      <a:endParaRPr sz="1000"/>
                    </a:p>
                  </a:txBody>
                  <a:tcPr marT="91425" marB="91425" marR="91425" marL="91425"/>
                </a:tc>
              </a:tr>
              <a:tr h="396200">
                <a:tc>
                  <a:txBody>
                    <a:bodyPr/>
                    <a:lstStyle/>
                    <a:p>
                      <a:pPr indent="0" lvl="0" marL="0" rtl="0" algn="l">
                        <a:spcBef>
                          <a:spcPts val="0"/>
                        </a:spcBef>
                        <a:spcAft>
                          <a:spcPts val="0"/>
                        </a:spcAft>
                        <a:buNone/>
                      </a:pPr>
                      <a:r>
                        <a:rPr lang="en" sz="1000"/>
                        <a:t>Jumper Wires/Cables</a:t>
                      </a:r>
                      <a:endParaRPr sz="10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a:t>No</a:t>
                      </a:r>
                      <a:endParaRPr sz="10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u="sng">
                          <a:solidFill>
                            <a:schemeClr val="hlink"/>
                          </a:solidFill>
                          <a:hlinkClick r:id="rId5"/>
                        </a:rPr>
                        <a:t>$1.95</a:t>
                      </a:r>
                      <a:endParaRPr sz="1000"/>
                    </a:p>
                  </a:txBody>
                  <a:tcPr marT="91425" marB="91425" marR="91425" marL="91425">
                    <a:lnB cap="flat" cmpd="sng" w="9525">
                      <a:solidFill>
                        <a:srgbClr val="9E9E9E"/>
                      </a:solidFill>
                      <a:prstDash val="solid"/>
                      <a:round/>
                      <a:headEnd len="sm" w="sm" type="none"/>
                      <a:tailEnd len="sm" w="sm" type="none"/>
                    </a:lnB>
                  </a:tcPr>
                </a:tc>
              </a:tr>
              <a:tr h="396200">
                <a:tc>
                  <a:txBody>
                    <a:bodyPr/>
                    <a:lstStyle/>
                    <a:p>
                      <a:pPr indent="0" lvl="0" marL="0" rtl="0" algn="l">
                        <a:spcBef>
                          <a:spcPts val="0"/>
                        </a:spcBef>
                        <a:spcAft>
                          <a:spcPts val="0"/>
                        </a:spcAft>
                        <a:buNone/>
                      </a:pPr>
                      <a:r>
                        <a:rPr lang="en" sz="1000"/>
                        <a:t>Resistors</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a:t>No</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u="sng">
                          <a:solidFill>
                            <a:schemeClr val="hlink"/>
                          </a:solidFill>
                          <a:hlinkClick r:id="rId6"/>
                        </a:rPr>
                        <a:t>$4.20</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6200">
                <a:tc>
                  <a:txBody>
                    <a:bodyPr/>
                    <a:lstStyle/>
                    <a:p>
                      <a:pPr indent="0" lvl="0" marL="0" rtl="0" algn="l">
                        <a:spcBef>
                          <a:spcPts val="0"/>
                        </a:spcBef>
                        <a:spcAft>
                          <a:spcPts val="0"/>
                        </a:spcAft>
                        <a:buNone/>
                      </a:pPr>
                      <a:r>
                        <a:rPr lang="en" sz="1000"/>
                        <a:t>2 Generic Breadboards</a:t>
                      </a:r>
                      <a:endParaRPr sz="10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1000"/>
                        <a:t>No</a:t>
                      </a:r>
                      <a:endParaRPr sz="10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1000" u="sng">
                          <a:solidFill>
                            <a:schemeClr val="hlink"/>
                          </a:solidFill>
                          <a:hlinkClick r:id="rId7"/>
                        </a:rPr>
                        <a:t>$5.10</a:t>
                      </a:r>
                      <a:endParaRPr sz="1000"/>
                    </a:p>
                  </a:txBody>
                  <a:tcPr marT="91425" marB="91425" marR="91425" marL="91425">
                    <a:lnT cap="flat" cmpd="sng" w="9525">
                      <a:solidFill>
                        <a:srgbClr val="9E9E9E"/>
                      </a:solidFill>
                      <a:prstDash val="solid"/>
                      <a:round/>
                      <a:headEnd len="sm" w="sm" type="none"/>
                      <a:tailEnd len="sm" w="sm" type="none"/>
                    </a:lnT>
                  </a:tcPr>
                </a:tc>
              </a:tr>
              <a:tr h="396200">
                <a:tc>
                  <a:txBody>
                    <a:bodyPr/>
                    <a:lstStyle/>
                    <a:p>
                      <a:pPr indent="0" lvl="0" marL="0" rtl="0" algn="l">
                        <a:spcBef>
                          <a:spcPts val="0"/>
                        </a:spcBef>
                        <a:spcAft>
                          <a:spcPts val="0"/>
                        </a:spcAft>
                        <a:buNone/>
                      </a:pPr>
                      <a:r>
                        <a:rPr lang="en" sz="1000" u="sng">
                          <a:solidFill>
                            <a:schemeClr val="hlink"/>
                          </a:solidFill>
                          <a:hlinkClick r:id="rId8"/>
                        </a:rPr>
                        <a:t>Adafruit 32x32 LED Matrix Panel</a:t>
                      </a:r>
                      <a:endParaRPr sz="1000"/>
                    </a:p>
                  </a:txBody>
                  <a:tcPr marT="91425" marB="91425" marR="91425" marL="91425"/>
                </a:tc>
                <a:tc>
                  <a:txBody>
                    <a:bodyPr/>
                    <a:lstStyle/>
                    <a:p>
                      <a:pPr indent="0" lvl="0" marL="0" rtl="0" algn="l">
                        <a:spcBef>
                          <a:spcPts val="0"/>
                        </a:spcBef>
                        <a:spcAft>
                          <a:spcPts val="0"/>
                        </a:spcAft>
                        <a:buNone/>
                      </a:pPr>
                      <a:r>
                        <a:rPr lang="en" sz="1000"/>
                        <a:t>Yes</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9"/>
                        </a:rPr>
                        <a:t>$34.95</a:t>
                      </a:r>
                      <a:endParaRPr sz="1000"/>
                    </a:p>
                  </a:txBody>
                  <a:tcPr marT="91425" marB="91425" marR="91425" marL="91425"/>
                </a:tc>
              </a:tr>
              <a:tr h="396200">
                <a:tc>
                  <a:txBody>
                    <a:bodyPr/>
                    <a:lstStyle/>
                    <a:p>
                      <a:pPr indent="0" lvl="0" marL="0" rtl="0" algn="l">
                        <a:spcBef>
                          <a:spcPts val="0"/>
                        </a:spcBef>
                        <a:spcAft>
                          <a:spcPts val="0"/>
                        </a:spcAft>
                        <a:buNone/>
                      </a:pPr>
                      <a:r>
                        <a:rPr lang="en" sz="1000" u="sng">
                          <a:solidFill>
                            <a:schemeClr val="hlink"/>
                          </a:solidFill>
                          <a:hlinkClick r:id="rId10"/>
                        </a:rPr>
                        <a:t>PS2 Game Joystick Push Button Switch Sensor Module</a:t>
                      </a:r>
                      <a:endParaRPr sz="1000"/>
                    </a:p>
                  </a:txBody>
                  <a:tcPr marT="91425" marB="91425" marR="91425" marL="91425"/>
                </a:tc>
                <a:tc>
                  <a:txBody>
                    <a:bodyPr/>
                    <a:lstStyle/>
                    <a:p>
                      <a:pPr indent="0" lvl="0" marL="0" rtl="0" algn="l">
                        <a:spcBef>
                          <a:spcPts val="0"/>
                        </a:spcBef>
                        <a:spcAft>
                          <a:spcPts val="0"/>
                        </a:spcAft>
                        <a:buNone/>
                      </a:pPr>
                      <a:r>
                        <a:rPr lang="en" sz="1000"/>
                        <a:t>No</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11"/>
                        </a:rPr>
                        <a:t>$9.95</a:t>
                      </a:r>
                      <a:endParaRPr sz="1000"/>
                    </a:p>
                  </a:txBody>
                  <a:tcPr marT="91425" marB="91425" marR="91425" marL="91425"/>
                </a:tc>
              </a:tr>
              <a:tr h="396200">
                <a:tc>
                  <a:txBody>
                    <a:bodyPr/>
                    <a:lstStyle/>
                    <a:p>
                      <a:pPr indent="0" lvl="0" marL="0" rtl="0" algn="l">
                        <a:spcBef>
                          <a:spcPts val="0"/>
                        </a:spcBef>
                        <a:spcAft>
                          <a:spcPts val="0"/>
                        </a:spcAft>
                        <a:buNone/>
                      </a:pPr>
                      <a:r>
                        <a:rPr lang="en" sz="1000" u="sng">
                          <a:solidFill>
                            <a:schemeClr val="hlink"/>
                          </a:solidFill>
                          <a:hlinkClick r:id="rId12"/>
                        </a:rPr>
                        <a:t>5V 2 Terminals Passive Buzzer</a:t>
                      </a:r>
                      <a:endParaRPr sz="1000"/>
                    </a:p>
                  </a:txBody>
                  <a:tcPr marT="91425" marB="91425" marR="91425" marL="91425"/>
                </a:tc>
                <a:tc>
                  <a:txBody>
                    <a:bodyPr/>
                    <a:lstStyle/>
                    <a:p>
                      <a:pPr indent="0" lvl="0" marL="0" rtl="0" algn="l">
                        <a:spcBef>
                          <a:spcPts val="0"/>
                        </a:spcBef>
                        <a:spcAft>
                          <a:spcPts val="0"/>
                        </a:spcAft>
                        <a:buNone/>
                      </a:pPr>
                      <a:r>
                        <a:rPr lang="en" sz="1000"/>
                        <a:t>No</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13"/>
                        </a:rPr>
                        <a:t>$5.99 </a:t>
                      </a:r>
                      <a:r>
                        <a:rPr lang="en" sz="1000"/>
                        <a:t>(for 10)</a:t>
                      </a:r>
                      <a:endParaRPr sz="1000"/>
                    </a:p>
                  </a:txBody>
                  <a:tcPr marT="91425" marB="91425" marR="91425" marL="91425"/>
                </a:tc>
              </a:tr>
              <a:tr h="396200">
                <a:tc>
                  <a:txBody>
                    <a:bodyPr/>
                    <a:lstStyle/>
                    <a:p>
                      <a:pPr indent="0" lvl="0" marL="0" rtl="0" algn="l">
                        <a:spcBef>
                          <a:spcPts val="0"/>
                        </a:spcBef>
                        <a:spcAft>
                          <a:spcPts val="0"/>
                        </a:spcAft>
                        <a:buNone/>
                      </a:pPr>
                      <a:r>
                        <a:rPr lang="en" sz="1000" u="sng">
                          <a:solidFill>
                            <a:schemeClr val="hlink"/>
                          </a:solidFill>
                          <a:hlinkClick r:id="rId14"/>
                        </a:rPr>
                        <a:t>Hex Display (HT16K33 LED Controller)</a:t>
                      </a:r>
                      <a:endParaRPr sz="1000"/>
                    </a:p>
                  </a:txBody>
                  <a:tcPr marT="91425" marB="91425" marR="91425" marL="91425"/>
                </a:tc>
                <a:tc>
                  <a:txBody>
                    <a:bodyPr/>
                    <a:lstStyle/>
                    <a:p>
                      <a:pPr indent="0" lvl="0" marL="0" rtl="0" algn="l">
                        <a:spcBef>
                          <a:spcPts val="0"/>
                        </a:spcBef>
                        <a:spcAft>
                          <a:spcPts val="0"/>
                        </a:spcAft>
                        <a:buNone/>
                      </a:pPr>
                      <a:r>
                        <a:rPr lang="en" sz="1000"/>
                        <a:t>No</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15"/>
                        </a:rPr>
                        <a:t>$9.95</a:t>
                      </a:r>
                      <a:endParaRPr sz="1000"/>
                    </a:p>
                  </a:txBody>
                  <a:tcPr marT="91425" marB="91425" marR="91425" marL="91425"/>
                </a:tc>
              </a:tr>
              <a:tr h="396200">
                <a:tc>
                  <a:txBody>
                    <a:bodyPr/>
                    <a:lstStyle/>
                    <a:p>
                      <a:pPr indent="0" lvl="0" marL="0" rtl="0" algn="l">
                        <a:spcBef>
                          <a:spcPts val="0"/>
                        </a:spcBef>
                        <a:spcAft>
                          <a:spcPts val="0"/>
                        </a:spcAft>
                        <a:buNone/>
                      </a:pPr>
                      <a:r>
                        <a:rPr lang="en" sz="1000"/>
                        <a:t>Female DC Power Adapter</a:t>
                      </a:r>
                      <a:endParaRPr sz="1000"/>
                    </a:p>
                  </a:txBody>
                  <a:tcPr marT="91425" marB="91425" marR="91425" marL="91425"/>
                </a:tc>
                <a:tc>
                  <a:txBody>
                    <a:bodyPr/>
                    <a:lstStyle/>
                    <a:p>
                      <a:pPr indent="0" lvl="0" marL="0" rtl="0" algn="l">
                        <a:spcBef>
                          <a:spcPts val="0"/>
                        </a:spcBef>
                        <a:spcAft>
                          <a:spcPts val="0"/>
                        </a:spcAft>
                        <a:buNone/>
                      </a:pPr>
                      <a:r>
                        <a:rPr lang="en" sz="1000"/>
                        <a:t>Yes</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16"/>
                        </a:rPr>
                        <a:t>$2.00</a:t>
                      </a:r>
                      <a:endParaRPr sz="1000"/>
                    </a:p>
                  </a:txBody>
                  <a:tcPr marT="91425" marB="91425" marR="91425" marL="91425"/>
                </a:tc>
              </a:tr>
              <a:tr h="396200">
                <a:tc>
                  <a:txBody>
                    <a:bodyPr/>
                    <a:lstStyle/>
                    <a:p>
                      <a:pPr indent="0" lvl="0" marL="0" rtl="0" algn="l">
                        <a:spcBef>
                          <a:spcPts val="0"/>
                        </a:spcBef>
                        <a:spcAft>
                          <a:spcPts val="0"/>
                        </a:spcAft>
                        <a:buNone/>
                      </a:pPr>
                      <a:r>
                        <a:rPr lang="en" sz="1000"/>
                        <a:t>5V Switching Supply</a:t>
                      </a:r>
                      <a:endParaRPr sz="1000"/>
                    </a:p>
                  </a:txBody>
                  <a:tcPr marT="91425" marB="91425" marR="91425" marL="91425"/>
                </a:tc>
                <a:tc>
                  <a:txBody>
                    <a:bodyPr/>
                    <a:lstStyle/>
                    <a:p>
                      <a:pPr indent="0" lvl="0" marL="0" rtl="0" algn="l">
                        <a:spcBef>
                          <a:spcPts val="0"/>
                        </a:spcBef>
                        <a:spcAft>
                          <a:spcPts val="0"/>
                        </a:spcAft>
                        <a:buNone/>
                      </a:pPr>
                      <a:r>
                        <a:rPr lang="en" sz="1000"/>
                        <a:t>Yes</a:t>
                      </a:r>
                      <a:endParaRPr sz="1000"/>
                    </a:p>
                  </a:txBody>
                  <a:tcPr marT="91425" marB="91425" marR="91425" marL="91425"/>
                </a:tc>
                <a:tc>
                  <a:txBody>
                    <a:bodyPr/>
                    <a:lstStyle/>
                    <a:p>
                      <a:pPr indent="0" lvl="0" marL="0" rtl="0" algn="l">
                        <a:spcBef>
                          <a:spcPts val="0"/>
                        </a:spcBef>
                        <a:spcAft>
                          <a:spcPts val="0"/>
                        </a:spcAft>
                        <a:buNone/>
                      </a:pPr>
                      <a:r>
                        <a:rPr lang="en" sz="1000" u="sng">
                          <a:solidFill>
                            <a:schemeClr val="hlink"/>
                          </a:solidFill>
                          <a:hlinkClick r:id="rId17"/>
                        </a:rPr>
                        <a:t>$7.95</a:t>
                      </a:r>
                      <a:endParaRPr sz="1000"/>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